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56" r:id="rId5"/>
    <p:sldId id="589" r:id="rId6"/>
    <p:sldId id="298" r:id="rId7"/>
    <p:sldId id="549" r:id="rId8"/>
    <p:sldId id="270" r:id="rId9"/>
    <p:sldId id="554" r:id="rId10"/>
    <p:sldId id="2147375801" r:id="rId11"/>
    <p:sldId id="2147375809" r:id="rId12"/>
    <p:sldId id="556" r:id="rId13"/>
    <p:sldId id="439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33CB4D-95B6-D54D-AF9A-1D01C4526CF2}">
          <p14:sldIdLst>
            <p14:sldId id="256"/>
            <p14:sldId id="589"/>
            <p14:sldId id="298"/>
            <p14:sldId id="549"/>
            <p14:sldId id="270"/>
            <p14:sldId id="554"/>
            <p14:sldId id="2147375801"/>
            <p14:sldId id="2147375809"/>
            <p14:sldId id="556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PER Pahia" initials="CP" lastIdx="1" clrIdx="0">
    <p:extLst>
      <p:ext uri="{19B8F6BF-5375-455C-9EA6-DF929625EA0E}">
        <p15:presenceInfo xmlns:p15="http://schemas.microsoft.com/office/powerpoint/2012/main" userId="S::Pahia.Cooper@des.qld.gov.au::7b536671-e86d-4e09-b06c-fd526c17c6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6F2"/>
    <a:srgbClr val="92D050"/>
    <a:srgbClr val="5CADCE"/>
    <a:srgbClr val="7D3103"/>
    <a:srgbClr val="A6CE39"/>
    <a:srgbClr val="FEFEFE"/>
    <a:srgbClr val="F0D8BA"/>
    <a:srgbClr val="BFE7F7"/>
    <a:srgbClr val="AD7126"/>
    <a:srgbClr val="689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9189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996" y="96"/>
      </p:cViewPr>
      <p:guideLst>
        <p:guide orient="horz" pos="2160"/>
        <p:guide pos="134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600" b="1"/>
              <a:t>The Financial</a:t>
            </a:r>
            <a:r>
              <a:rPr lang="en-AU" sz="1600" b="1" baseline="0"/>
              <a:t> Benefit of Claiming Co-Benefits</a:t>
            </a:r>
            <a:endParaRPr lang="en-AU" sz="1600" b="1"/>
          </a:p>
        </c:rich>
      </c:tx>
      <c:layout>
        <c:manualLayout>
          <c:xMode val="edge"/>
          <c:yMode val="edge"/>
          <c:x val="0.10011372670840156"/>
          <c:y val="1.287084763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38513865707704E-2"/>
          <c:y val="0.12254668469260969"/>
          <c:w val="0.89354355223969661"/>
          <c:h val="0.705853499350376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from Carbon Farming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Carbon Farming Project 1</c:v>
                </c:pt>
                <c:pt idx="1">
                  <c:v>Carbon Farming Project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5-44B5-BE28-0EFA2BD9E5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 from Co-Benefits</c:v>
                </c:pt>
              </c:strCache>
            </c:strRef>
          </c:tx>
          <c:spPr>
            <a:solidFill>
              <a:srgbClr val="A6CE39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Carbon Farming Project 1</c:v>
                </c:pt>
                <c:pt idx="1">
                  <c:v>Carbon Farming Project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5-44B5-BE28-0EFA2BD9E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660879"/>
        <c:axId val="449640495"/>
      </c:barChart>
      <c:catAx>
        <c:axId val="44966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40495"/>
        <c:crosses val="autoZero"/>
        <c:auto val="1"/>
        <c:lblAlgn val="ctr"/>
        <c:lblOffset val="100"/>
        <c:noMultiLvlLbl val="0"/>
      </c:catAx>
      <c:valAx>
        <c:axId val="44964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6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2364C-6135-834C-B6EF-86BD4F17E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59A5B-9388-6847-89E9-2D3EA7E065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8F248893-A0DD-DD46-ABCD-D7AD903561D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CB493-F459-F948-85BB-F78DCA4CE5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29524-D639-CA4E-9F33-E6D3D220CB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C15B38DD-523A-0140-8F83-461646640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F13DE1B0-B22C-254F-8DA9-5F6BF6FC18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91DF2A3-19FF-0341-9F78-2B5546A7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3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DF2A3-19FF-0341-9F78-2B5546A76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48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DF2A3-19FF-0341-9F78-2B5546A76E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0663" y="809625"/>
            <a:ext cx="7188201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C1503-5AA9-4E45-A556-5E5B1CF3146A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1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FEE-D3AC-4B72-87D3-A0B98B6483B1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86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FEE-D3AC-4B72-87D3-A0B98B6483B1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955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FEE-D3AC-4B72-87D3-A0B98B6483B1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61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FEE-D3AC-4B72-87D3-A0B98B6483B1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73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AU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FEE-D3AC-4B72-87D3-A0B98B6483B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61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DF2A3-19FF-0341-9F78-2B5546A76E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0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FEE-D3AC-4B72-87D3-A0B98B6483B1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9297" y="3501008"/>
            <a:ext cx="7010400" cy="76835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7855" y="4365105"/>
            <a:ext cx="7010400" cy="16557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14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17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234" y="865188"/>
            <a:ext cx="2491317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9934" y="865188"/>
            <a:ext cx="72771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15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3426-426D-2744-8634-6E3B78311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1169" y="386499"/>
            <a:ext cx="9172281" cy="13606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lang="en-US" sz="4800" b="1" i="0" kern="1200" cap="none" baseline="0" dirty="0">
                <a:solidFill>
                  <a:srgbClr val="AD71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79711-2339-A54E-AF67-AF2949D23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451" y="2301139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D8EDDA-5573-4A4F-BB61-1759C3DAF0C6}"/>
              </a:ext>
            </a:extLst>
          </p:cNvPr>
          <p:cNvCxnSpPr>
            <a:cxnSpLocks/>
          </p:cNvCxnSpPr>
          <p:nvPr userDrawn="1"/>
        </p:nvCxnSpPr>
        <p:spPr>
          <a:xfrm>
            <a:off x="1625142" y="1800520"/>
            <a:ext cx="622169" cy="0"/>
          </a:xfrm>
          <a:prstGeom prst="line">
            <a:avLst/>
          </a:prstGeom>
          <a:ln w="76200">
            <a:solidFill>
              <a:srgbClr val="A6C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6754A0B-BAF9-2A49-9D61-2E0D71360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25587" y="6437211"/>
            <a:ext cx="5380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53A6D7-EA9E-BD42-BF1A-803B43EC2B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3B77A4F-C992-6645-A3DA-A7C4C23060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405" y="6459652"/>
            <a:ext cx="3041473" cy="293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THE LAND RESTORATION FUND</a:t>
            </a:r>
          </a:p>
        </p:txBody>
      </p:sp>
    </p:spTree>
    <p:extLst>
      <p:ext uri="{BB962C8B-B14F-4D97-AF65-F5344CB8AC3E}">
        <p14:creationId xmlns:p14="http://schemas.microsoft.com/office/powerpoint/2010/main" val="216101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06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03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9934" y="1657350"/>
            <a:ext cx="4883151" cy="393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284" y="1657350"/>
            <a:ext cx="4885267" cy="393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49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1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98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1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78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19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9934" y="865189"/>
            <a:ext cx="9929284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9934" y="1657350"/>
            <a:ext cx="9971617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53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77825" indent="-3778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19843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4588" indent="-18732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787525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2066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looc-c.farm/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hyperlink" Target="https://www.qrida.qld.gov.au/program/approved-advisers-program-under-carbon-farming-advice-rebate-program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agrifutures.com.au/news/new-online-tool-to-unlock-carbon-curiosity/" TargetMode="External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4940-3E57-AD49-A0DE-E41B6C12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9" y="2516875"/>
            <a:ext cx="10851614" cy="136207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The land restoration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28F0C-4526-D049-83A5-B7CCAC69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09" y="3197913"/>
            <a:ext cx="5962650" cy="1500187"/>
          </a:xfrm>
        </p:spPr>
        <p:txBody>
          <a:bodyPr wrap="square" anchor="b">
            <a:normAutofit/>
          </a:bodyPr>
          <a:lstStyle/>
          <a:p>
            <a:r>
              <a:rPr lang="en-AU" dirty="0"/>
              <a:t>Tom Webster</a:t>
            </a:r>
            <a:endParaRPr lang="en-AU" cap="none" dirty="0"/>
          </a:p>
          <a:p>
            <a:r>
              <a:rPr lang="en-US" cap="none" dirty="0"/>
              <a:t>Manager, </a:t>
            </a:r>
            <a:r>
              <a:rPr lang="en-US" dirty="0"/>
              <a:t>Natural Capital Program</a:t>
            </a:r>
            <a:endParaRPr lang="en-US" cap="none" dirty="0"/>
          </a:p>
          <a:p>
            <a:r>
              <a:rPr lang="en-US" dirty="0"/>
              <a:t>Department of Environment and Science</a:t>
            </a:r>
            <a:endParaRPr lang="en-US" cap="none" dirty="0"/>
          </a:p>
        </p:txBody>
      </p:sp>
      <p:pic>
        <p:nvPicPr>
          <p:cNvPr id="5" name="Graphic 4" descr="Plant outline">
            <a:extLst>
              <a:ext uri="{FF2B5EF4-FFF2-40B4-BE49-F238E27FC236}">
                <a16:creationId xmlns:a16="http://schemas.microsoft.com/office/drawing/2014/main" id="{F744A55F-5E69-4B09-9D40-2A137056D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08" y="1358425"/>
            <a:ext cx="975625" cy="9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0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C5472072-2BAD-42B0-A890-4BE604A591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37805" y="2639724"/>
            <a:ext cx="9598025" cy="862012"/>
          </a:xfrm>
        </p:spPr>
        <p:txBody>
          <a:bodyPr/>
          <a:lstStyle/>
          <a:p>
            <a:pPr marL="0" indent="0">
              <a:buNone/>
            </a:pPr>
            <a:r>
              <a:rPr lang="en-AU" sz="4400" dirty="0"/>
              <a:t>www.qld.gov.au/</a:t>
            </a:r>
            <a:r>
              <a:rPr lang="en-AU" sz="4400" b="1" dirty="0"/>
              <a:t>landrestorationfund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1FA05-FFFC-44B3-95C8-99AD39455AF0}"/>
              </a:ext>
            </a:extLst>
          </p:cNvPr>
          <p:cNvSpPr txBox="1"/>
          <p:nvPr/>
        </p:nvSpPr>
        <p:spPr>
          <a:xfrm>
            <a:off x="144379" y="6458552"/>
            <a:ext cx="342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LAND RESTORATION FUND</a:t>
            </a:r>
          </a:p>
        </p:txBody>
      </p:sp>
    </p:spTree>
    <p:extLst>
      <p:ext uri="{BB962C8B-B14F-4D97-AF65-F5344CB8AC3E}">
        <p14:creationId xmlns:p14="http://schemas.microsoft.com/office/powerpoint/2010/main" val="76581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041-B2FD-4D46-B3F4-EAD5CFE78C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8824" y="160594"/>
            <a:ext cx="9932988" cy="3873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carbon market in Australia </a:t>
            </a:r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0C268749-8138-4C0B-AB83-7AE30259A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492" y="1106569"/>
            <a:ext cx="388068" cy="5740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349AA8-423D-4700-9A12-5D8D6C2EA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665" y="1003587"/>
            <a:ext cx="329828" cy="3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CSD\Communications &amp; Divisional Support\Communications\Graphic Design and Production\2015\GD 43 - Infographics\CFI infographics\JPG\CFI piggeries-01.jpg">
            <a:extLst>
              <a:ext uri="{FF2B5EF4-FFF2-40B4-BE49-F238E27FC236}">
                <a16:creationId xmlns:a16="http://schemas.microsoft.com/office/drawing/2014/main" id="{C9285D7E-735D-42B2-9241-08DC23A8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65" y="1433857"/>
            <a:ext cx="329828" cy="3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4205FD-94FF-4B5A-8C32-1A18619B593E}"/>
              </a:ext>
            </a:extLst>
          </p:cNvPr>
          <p:cNvCxnSpPr/>
          <p:nvPr/>
        </p:nvCxnSpPr>
        <p:spPr>
          <a:xfrm>
            <a:off x="1670990" y="1431316"/>
            <a:ext cx="3648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5C76D4-8A5A-4C10-8F43-BDDC7E9B5533}"/>
              </a:ext>
            </a:extLst>
          </p:cNvPr>
          <p:cNvCxnSpPr/>
          <p:nvPr/>
        </p:nvCxnSpPr>
        <p:spPr>
          <a:xfrm>
            <a:off x="3033386" y="1433857"/>
            <a:ext cx="3454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246">
            <a:extLst>
              <a:ext uri="{FF2B5EF4-FFF2-40B4-BE49-F238E27FC236}">
                <a16:creationId xmlns:a16="http://schemas.microsoft.com/office/drawing/2014/main" id="{6BFC4957-9E95-4721-9516-DF0A874458B5}"/>
              </a:ext>
            </a:extLst>
          </p:cNvPr>
          <p:cNvSpPr>
            <a:spLocks noEditPoints="1"/>
          </p:cNvSpPr>
          <p:nvPr/>
        </p:nvSpPr>
        <p:spPr bwMode="auto">
          <a:xfrm>
            <a:off x="3436223" y="1204241"/>
            <a:ext cx="595804" cy="419247"/>
          </a:xfrm>
          <a:custGeom>
            <a:avLst/>
            <a:gdLst>
              <a:gd name="T0" fmla="*/ 2147483646 w 193"/>
              <a:gd name="T1" fmla="*/ 2147483646 h 133"/>
              <a:gd name="T2" fmla="*/ 2147483646 w 193"/>
              <a:gd name="T3" fmla="*/ 2147483646 h 133"/>
              <a:gd name="T4" fmla="*/ 2147483646 w 193"/>
              <a:gd name="T5" fmla="*/ 0 h 133"/>
              <a:gd name="T6" fmla="*/ 2147483646 w 193"/>
              <a:gd name="T7" fmla="*/ 2147483646 h 133"/>
              <a:gd name="T8" fmla="*/ 2147483646 w 193"/>
              <a:gd name="T9" fmla="*/ 2147483646 h 133"/>
              <a:gd name="T10" fmla="*/ 2147483646 w 193"/>
              <a:gd name="T11" fmla="*/ 2147483646 h 133"/>
              <a:gd name="T12" fmla="*/ 2147483646 w 193"/>
              <a:gd name="T13" fmla="*/ 2147483646 h 133"/>
              <a:gd name="T14" fmla="*/ 2147483646 w 193"/>
              <a:gd name="T15" fmla="*/ 2147483646 h 133"/>
              <a:gd name="T16" fmla="*/ 2147483646 w 193"/>
              <a:gd name="T17" fmla="*/ 2147483646 h 133"/>
              <a:gd name="T18" fmla="*/ 2147483646 w 193"/>
              <a:gd name="T19" fmla="*/ 2147483646 h 133"/>
              <a:gd name="T20" fmla="*/ 2147483646 w 193"/>
              <a:gd name="T21" fmla="*/ 2147483646 h 133"/>
              <a:gd name="T22" fmla="*/ 2147483646 w 193"/>
              <a:gd name="T23" fmla="*/ 2147483646 h 133"/>
              <a:gd name="T24" fmla="*/ 2147483646 w 193"/>
              <a:gd name="T25" fmla="*/ 2147483646 h 133"/>
              <a:gd name="T26" fmla="*/ 2147483646 w 193"/>
              <a:gd name="T27" fmla="*/ 2147483646 h 133"/>
              <a:gd name="T28" fmla="*/ 2147483646 w 193"/>
              <a:gd name="T29" fmla="*/ 2147483646 h 133"/>
              <a:gd name="T30" fmla="*/ 2147483646 w 193"/>
              <a:gd name="T31" fmla="*/ 2147483646 h 133"/>
              <a:gd name="T32" fmla="*/ 2147483646 w 193"/>
              <a:gd name="T33" fmla="*/ 2147483646 h 133"/>
              <a:gd name="T34" fmla="*/ 2147483646 w 193"/>
              <a:gd name="T35" fmla="*/ 2147483646 h 133"/>
              <a:gd name="T36" fmla="*/ 2147483646 w 193"/>
              <a:gd name="T37" fmla="*/ 2147483646 h 133"/>
              <a:gd name="T38" fmla="*/ 2147483646 w 193"/>
              <a:gd name="T39" fmla="*/ 2147483646 h 133"/>
              <a:gd name="T40" fmla="*/ 2147483646 w 193"/>
              <a:gd name="T41" fmla="*/ 2147483646 h 133"/>
              <a:gd name="T42" fmla="*/ 2147483646 w 193"/>
              <a:gd name="T43" fmla="*/ 2147483646 h 133"/>
              <a:gd name="T44" fmla="*/ 2147483646 w 193"/>
              <a:gd name="T45" fmla="*/ 2147483646 h 133"/>
              <a:gd name="T46" fmla="*/ 2147483646 w 193"/>
              <a:gd name="T47" fmla="*/ 2147483646 h 133"/>
              <a:gd name="T48" fmla="*/ 2147483646 w 193"/>
              <a:gd name="T49" fmla="*/ 2147483646 h 133"/>
              <a:gd name="T50" fmla="*/ 2147483646 w 193"/>
              <a:gd name="T51" fmla="*/ 2147483646 h 133"/>
              <a:gd name="T52" fmla="*/ 2147483646 w 193"/>
              <a:gd name="T53" fmla="*/ 2147483646 h 133"/>
              <a:gd name="T54" fmla="*/ 2147483646 w 193"/>
              <a:gd name="T55" fmla="*/ 2147483646 h 133"/>
              <a:gd name="T56" fmla="*/ 2147483646 w 193"/>
              <a:gd name="T57" fmla="*/ 2147483646 h 133"/>
              <a:gd name="T58" fmla="*/ 2147483646 w 193"/>
              <a:gd name="T59" fmla="*/ 2147483646 h 133"/>
              <a:gd name="T60" fmla="*/ 2147483646 w 193"/>
              <a:gd name="T61" fmla="*/ 2147483646 h 133"/>
              <a:gd name="T62" fmla="*/ 0 w 193"/>
              <a:gd name="T63" fmla="*/ 2147483646 h 133"/>
              <a:gd name="T64" fmla="*/ 2147483646 w 193"/>
              <a:gd name="T65" fmla="*/ 2147483646 h 133"/>
              <a:gd name="T66" fmla="*/ 2147483646 w 193"/>
              <a:gd name="T67" fmla="*/ 2147483646 h 133"/>
              <a:gd name="T68" fmla="*/ 2147483646 w 193"/>
              <a:gd name="T69" fmla="*/ 2147483646 h 133"/>
              <a:gd name="T70" fmla="*/ 2147483646 w 193"/>
              <a:gd name="T71" fmla="*/ 2147483646 h 133"/>
              <a:gd name="T72" fmla="*/ 2147483646 w 193"/>
              <a:gd name="T73" fmla="*/ 2147483646 h 133"/>
              <a:gd name="T74" fmla="*/ 2147483646 w 193"/>
              <a:gd name="T75" fmla="*/ 2147483646 h 133"/>
              <a:gd name="T76" fmla="*/ 2147483646 w 193"/>
              <a:gd name="T77" fmla="*/ 2147483646 h 133"/>
              <a:gd name="T78" fmla="*/ 2147483646 w 193"/>
              <a:gd name="T79" fmla="*/ 2147483646 h 133"/>
              <a:gd name="T80" fmla="*/ 2147483646 w 193"/>
              <a:gd name="T81" fmla="*/ 2147483646 h 1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3" h="133">
                <a:moveTo>
                  <a:pt x="42" y="0"/>
                </a:move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170" y="12"/>
                  <a:pt x="181" y="12"/>
                </a:cubicBezTo>
                <a:cubicBezTo>
                  <a:pt x="181" y="22"/>
                  <a:pt x="181" y="90"/>
                  <a:pt x="181" y="90"/>
                </a:cubicBezTo>
                <a:cubicBezTo>
                  <a:pt x="193" y="90"/>
                  <a:pt x="193" y="90"/>
                  <a:pt x="193" y="90"/>
                </a:cubicBezTo>
                <a:cubicBezTo>
                  <a:pt x="193" y="0"/>
                  <a:pt x="193" y="0"/>
                  <a:pt x="193" y="0"/>
                </a:cubicBezTo>
                <a:lnTo>
                  <a:pt x="42" y="0"/>
                </a:lnTo>
                <a:close/>
                <a:moveTo>
                  <a:pt x="54" y="84"/>
                </a:moveTo>
                <a:cubicBezTo>
                  <a:pt x="54" y="71"/>
                  <a:pt x="60" y="60"/>
                  <a:pt x="69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4"/>
                  <a:pt x="28" y="68"/>
                  <a:pt x="24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8" y="100"/>
                  <a:pt x="32" y="104"/>
                  <a:pt x="32" y="10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0" y="108"/>
                  <a:pt x="54" y="97"/>
                  <a:pt x="54" y="84"/>
                </a:cubicBezTo>
                <a:close/>
                <a:moveTo>
                  <a:pt x="89" y="95"/>
                </a:moveTo>
                <a:cubicBezTo>
                  <a:pt x="90" y="93"/>
                  <a:pt x="91" y="91"/>
                  <a:pt x="91" y="89"/>
                </a:cubicBezTo>
                <a:cubicBezTo>
                  <a:pt x="91" y="87"/>
                  <a:pt x="91" y="85"/>
                  <a:pt x="90" y="84"/>
                </a:cubicBezTo>
                <a:cubicBezTo>
                  <a:pt x="89" y="83"/>
                  <a:pt x="87" y="82"/>
                  <a:pt x="85" y="81"/>
                </a:cubicBezTo>
                <a:cubicBezTo>
                  <a:pt x="84" y="81"/>
                  <a:pt x="82" y="80"/>
                  <a:pt x="80" y="80"/>
                </a:cubicBezTo>
                <a:cubicBezTo>
                  <a:pt x="79" y="80"/>
                  <a:pt x="78" y="80"/>
                  <a:pt x="78" y="80"/>
                </a:cubicBezTo>
                <a:cubicBezTo>
                  <a:pt x="77" y="80"/>
                  <a:pt x="76" y="79"/>
                  <a:pt x="76" y="79"/>
                </a:cubicBezTo>
                <a:cubicBezTo>
                  <a:pt x="76" y="78"/>
                  <a:pt x="76" y="78"/>
                  <a:pt x="77" y="77"/>
                </a:cubicBezTo>
                <a:cubicBezTo>
                  <a:pt x="77" y="77"/>
                  <a:pt x="78" y="77"/>
                  <a:pt x="79" y="77"/>
                </a:cubicBezTo>
                <a:cubicBezTo>
                  <a:pt x="82" y="77"/>
                  <a:pt x="84" y="78"/>
                  <a:pt x="86" y="79"/>
                </a:cubicBezTo>
                <a:cubicBezTo>
                  <a:pt x="90" y="72"/>
                  <a:pt x="90" y="72"/>
                  <a:pt x="90" y="72"/>
                </a:cubicBezTo>
                <a:cubicBezTo>
                  <a:pt x="88" y="71"/>
                  <a:pt x="87" y="71"/>
                  <a:pt x="86" y="71"/>
                </a:cubicBezTo>
                <a:cubicBezTo>
                  <a:pt x="84" y="70"/>
                  <a:pt x="83" y="70"/>
                  <a:pt x="82" y="70"/>
                </a:cubicBezTo>
                <a:cubicBezTo>
                  <a:pt x="82" y="66"/>
                  <a:pt x="82" y="66"/>
                  <a:pt x="82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70"/>
                  <a:pt x="75" y="70"/>
                  <a:pt x="75" y="70"/>
                </a:cubicBezTo>
                <a:cubicBezTo>
                  <a:pt x="72" y="71"/>
                  <a:pt x="70" y="72"/>
                  <a:pt x="69" y="73"/>
                </a:cubicBezTo>
                <a:cubicBezTo>
                  <a:pt x="67" y="75"/>
                  <a:pt x="66" y="77"/>
                  <a:pt x="66" y="79"/>
                </a:cubicBezTo>
                <a:cubicBezTo>
                  <a:pt x="66" y="82"/>
                  <a:pt x="67" y="84"/>
                  <a:pt x="69" y="85"/>
                </a:cubicBezTo>
                <a:cubicBezTo>
                  <a:pt x="71" y="86"/>
                  <a:pt x="73" y="87"/>
                  <a:pt x="76" y="87"/>
                </a:cubicBezTo>
                <a:cubicBezTo>
                  <a:pt x="78" y="88"/>
                  <a:pt x="78" y="88"/>
                  <a:pt x="78" y="88"/>
                </a:cubicBezTo>
                <a:cubicBezTo>
                  <a:pt x="79" y="88"/>
                  <a:pt x="80" y="88"/>
                  <a:pt x="80" y="88"/>
                </a:cubicBezTo>
                <a:cubicBezTo>
                  <a:pt x="81" y="88"/>
                  <a:pt x="81" y="89"/>
                  <a:pt x="81" y="89"/>
                </a:cubicBezTo>
                <a:cubicBezTo>
                  <a:pt x="81" y="90"/>
                  <a:pt x="81" y="91"/>
                  <a:pt x="80" y="91"/>
                </a:cubicBezTo>
                <a:cubicBezTo>
                  <a:pt x="79" y="91"/>
                  <a:pt x="78" y="91"/>
                  <a:pt x="77" y="91"/>
                </a:cubicBezTo>
                <a:cubicBezTo>
                  <a:pt x="76" y="91"/>
                  <a:pt x="74" y="91"/>
                  <a:pt x="72" y="90"/>
                </a:cubicBezTo>
                <a:cubicBezTo>
                  <a:pt x="71" y="89"/>
                  <a:pt x="70" y="89"/>
                  <a:pt x="68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6"/>
                  <a:pt x="68" y="97"/>
                  <a:pt x="70" y="97"/>
                </a:cubicBezTo>
                <a:cubicBezTo>
                  <a:pt x="72" y="98"/>
                  <a:pt x="73" y="98"/>
                  <a:pt x="75" y="98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1" y="98"/>
                  <a:pt x="81" y="98"/>
                  <a:pt x="81" y="98"/>
                </a:cubicBezTo>
                <a:cubicBezTo>
                  <a:pt x="84" y="98"/>
                  <a:pt x="87" y="97"/>
                  <a:pt x="89" y="95"/>
                </a:cubicBezTo>
                <a:close/>
                <a:moveTo>
                  <a:pt x="24" y="30"/>
                </a:moveTo>
                <a:cubicBezTo>
                  <a:pt x="24" y="30"/>
                  <a:pt x="152" y="30"/>
                  <a:pt x="163" y="30"/>
                </a:cubicBezTo>
                <a:cubicBezTo>
                  <a:pt x="163" y="40"/>
                  <a:pt x="163" y="108"/>
                  <a:pt x="163" y="108"/>
                </a:cubicBezTo>
                <a:cubicBezTo>
                  <a:pt x="175" y="108"/>
                  <a:pt x="175" y="108"/>
                  <a:pt x="175" y="108"/>
                </a:cubicBezTo>
                <a:cubicBezTo>
                  <a:pt x="175" y="18"/>
                  <a:pt x="175" y="18"/>
                  <a:pt x="17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30"/>
                </a:lnTo>
                <a:close/>
                <a:moveTo>
                  <a:pt x="0" y="133"/>
                </a:moveTo>
                <a:cubicBezTo>
                  <a:pt x="157" y="133"/>
                  <a:pt x="157" y="133"/>
                  <a:pt x="157" y="133"/>
                </a:cubicBezTo>
                <a:cubicBezTo>
                  <a:pt x="157" y="36"/>
                  <a:pt x="157" y="36"/>
                  <a:pt x="157" y="36"/>
                </a:cubicBezTo>
                <a:cubicBezTo>
                  <a:pt x="0" y="36"/>
                  <a:pt x="0" y="36"/>
                  <a:pt x="0" y="36"/>
                </a:cubicBezTo>
                <a:lnTo>
                  <a:pt x="0" y="133"/>
                </a:lnTo>
                <a:close/>
                <a:moveTo>
                  <a:pt x="12" y="48"/>
                </a:moveTo>
                <a:cubicBezTo>
                  <a:pt x="145" y="48"/>
                  <a:pt x="145" y="48"/>
                  <a:pt x="145" y="48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2" y="120"/>
                  <a:pt x="12" y="120"/>
                  <a:pt x="12" y="120"/>
                </a:cubicBezTo>
                <a:lnTo>
                  <a:pt x="12" y="48"/>
                </a:lnTo>
                <a:close/>
                <a:moveTo>
                  <a:pt x="124" y="60"/>
                </a:moveTo>
                <a:cubicBezTo>
                  <a:pt x="124" y="56"/>
                  <a:pt x="124" y="56"/>
                  <a:pt x="124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96" y="60"/>
                  <a:pt x="102" y="71"/>
                  <a:pt x="102" y="84"/>
                </a:cubicBezTo>
                <a:cubicBezTo>
                  <a:pt x="102" y="97"/>
                  <a:pt x="96" y="108"/>
                  <a:pt x="87" y="112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4" y="104"/>
                  <a:pt x="128" y="100"/>
                  <a:pt x="132" y="100"/>
                </a:cubicBezTo>
                <a:cubicBezTo>
                  <a:pt x="137" y="100"/>
                  <a:pt x="137" y="100"/>
                  <a:pt x="137" y="100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28" y="68"/>
                  <a:pt x="124" y="64"/>
                  <a:pt x="124" y="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BD022-8ACB-E6C5-F8F9-0CFC7A266228}"/>
              </a:ext>
            </a:extLst>
          </p:cNvPr>
          <p:cNvSpPr txBox="1">
            <a:spLocks/>
          </p:cNvSpPr>
          <p:nvPr/>
        </p:nvSpPr>
        <p:spPr>
          <a:xfrm>
            <a:off x="851938" y="1823848"/>
            <a:ext cx="10069697" cy="3984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/>
              <a:t>Changes in the carbon market mean opportunity for landholders to diversify their businesses and be part of climate action</a:t>
            </a:r>
          </a:p>
          <a:p>
            <a:pPr marL="285750" indent="-285750">
              <a:lnSpc>
                <a:spcPct val="150000"/>
              </a:lnSpc>
            </a:pPr>
            <a:r>
              <a:rPr lang="en-AU" sz="2400" dirty="0"/>
              <a:t>Price of carbon credits is trending upwards over the long term</a:t>
            </a:r>
          </a:p>
          <a:p>
            <a:pPr marL="285750" indent="-285750">
              <a:lnSpc>
                <a:spcPct val="150000"/>
              </a:lnSpc>
            </a:pPr>
            <a:r>
              <a:rPr lang="en-AU" sz="2400" dirty="0"/>
              <a:t>Demand for carbon credits is predicted to increase by a factor of 15 or more by 2030 and by a factor of up to 100 by 2050</a:t>
            </a:r>
          </a:p>
          <a:p>
            <a:pPr marL="285750" indent="-285750">
              <a:lnSpc>
                <a:spcPct val="150000"/>
              </a:lnSpc>
            </a:pPr>
            <a:r>
              <a:rPr lang="en-AU" sz="2400" dirty="0"/>
              <a:t>By 2030, the carbon market could be worth up to $50bn</a:t>
            </a:r>
          </a:p>
        </p:txBody>
      </p:sp>
    </p:spTree>
    <p:extLst>
      <p:ext uri="{BB962C8B-B14F-4D97-AF65-F5344CB8AC3E}">
        <p14:creationId xmlns:p14="http://schemas.microsoft.com/office/powerpoint/2010/main" val="106525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1453C2-5DF0-421E-BF4E-CF514F5835AF}"/>
              </a:ext>
            </a:extLst>
          </p:cNvPr>
          <p:cNvSpPr/>
          <p:nvPr/>
        </p:nvSpPr>
        <p:spPr>
          <a:xfrm>
            <a:off x="2956035" y="3592459"/>
            <a:ext cx="1671145" cy="1814944"/>
          </a:xfrm>
          <a:prstGeom prst="round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342209-2272-4321-9FFE-0048AB2096D3}"/>
              </a:ext>
            </a:extLst>
          </p:cNvPr>
          <p:cNvSpPr/>
          <p:nvPr/>
        </p:nvSpPr>
        <p:spPr>
          <a:xfrm>
            <a:off x="1022132" y="3585366"/>
            <a:ext cx="1671145" cy="1814944"/>
          </a:xfrm>
          <a:prstGeom prst="round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434" y="972208"/>
            <a:ext cx="10725807" cy="609600"/>
          </a:xfrm>
        </p:spPr>
        <p:txBody>
          <a:bodyPr/>
          <a:lstStyle/>
          <a:p>
            <a:r>
              <a:rPr lang="en-AU" dirty="0">
                <a:solidFill>
                  <a:schemeClr val="accent4"/>
                </a:solidFill>
                <a:cs typeface="Times New Roman" panose="02020603050405020304" pitchFamily="18" charset="0"/>
              </a:rPr>
              <a:t>Structure and Outcomes</a:t>
            </a:r>
            <a:endParaRPr lang="en-AU" dirty="0">
              <a:solidFill>
                <a:schemeClr val="accent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AECBC-2DB5-4E48-AE87-EE43A1838479}"/>
              </a:ext>
            </a:extLst>
          </p:cNvPr>
          <p:cNvSpPr/>
          <p:nvPr/>
        </p:nvSpPr>
        <p:spPr>
          <a:xfrm>
            <a:off x="441434" y="1797791"/>
            <a:ext cx="4876800" cy="4088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39133-ECC6-487B-942D-CDBEDBAEAE89}"/>
              </a:ext>
            </a:extLst>
          </p:cNvPr>
          <p:cNvSpPr/>
          <p:nvPr/>
        </p:nvSpPr>
        <p:spPr>
          <a:xfrm>
            <a:off x="6290441" y="1797791"/>
            <a:ext cx="4876800" cy="4088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CDE479A-60B6-4CAD-8906-4A9BC7BA4A57}"/>
              </a:ext>
            </a:extLst>
          </p:cNvPr>
          <p:cNvSpPr/>
          <p:nvPr/>
        </p:nvSpPr>
        <p:spPr>
          <a:xfrm>
            <a:off x="5318234" y="3536991"/>
            <a:ext cx="972207" cy="6096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D30B6E-676E-454B-AA48-AC43F4D80F72}"/>
              </a:ext>
            </a:extLst>
          </p:cNvPr>
          <p:cNvSpPr txBox="1"/>
          <p:nvPr/>
        </p:nvSpPr>
        <p:spPr>
          <a:xfrm>
            <a:off x="7648153" y="1901593"/>
            <a:ext cx="215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Co-benefits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7F2348-FFBB-4C9E-9249-9F0873C7CC56}"/>
              </a:ext>
            </a:extLst>
          </p:cNvPr>
          <p:cNvSpPr txBox="1"/>
          <p:nvPr/>
        </p:nvSpPr>
        <p:spPr>
          <a:xfrm>
            <a:off x="1911572" y="1873899"/>
            <a:ext cx="185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56A960-87DC-4688-8D5E-6502D7F91F2C}"/>
              </a:ext>
            </a:extLst>
          </p:cNvPr>
          <p:cNvSpPr txBox="1"/>
          <p:nvPr/>
        </p:nvSpPr>
        <p:spPr>
          <a:xfrm>
            <a:off x="6505903" y="5000200"/>
            <a:ext cx="4445876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58824"/>
            </a:schemeClr>
          </a:solidFill>
          <a:ln>
            <a:solidFill>
              <a:srgbClr val="B7EBD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n w="0"/>
                <a:solidFill>
                  <a:schemeClr val="accent4"/>
                </a:solidFill>
              </a:rPr>
              <a:t>Verified by LRF Co-benefits Standard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6B4586-6BFB-443A-917B-97C2E43F54C4}"/>
              </a:ext>
            </a:extLst>
          </p:cNvPr>
          <p:cNvSpPr/>
          <p:nvPr/>
        </p:nvSpPr>
        <p:spPr>
          <a:xfrm>
            <a:off x="1791638" y="2367097"/>
            <a:ext cx="2099817" cy="1406632"/>
          </a:xfrm>
          <a:prstGeom prst="roundRect">
            <a:avLst/>
          </a:prstGeom>
          <a:solidFill>
            <a:srgbClr val="70AD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Graphic 18" descr="Open hand with plant with solid fill">
            <a:extLst>
              <a:ext uri="{FF2B5EF4-FFF2-40B4-BE49-F238E27FC236}">
                <a16:creationId xmlns:a16="http://schemas.microsoft.com/office/drawing/2014/main" id="{CD54F8CD-C210-4E4C-B711-0C181CF21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9226" y="2322523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779051-C05B-4612-B08A-E80DAB9A9A39}"/>
              </a:ext>
            </a:extLst>
          </p:cNvPr>
          <p:cNvSpPr txBox="1"/>
          <p:nvPr/>
        </p:nvSpPr>
        <p:spPr>
          <a:xfrm>
            <a:off x="1757856" y="312739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The Land Restoration Fund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3D9F8-8F6C-4606-99B0-409380D4288A}"/>
              </a:ext>
            </a:extLst>
          </p:cNvPr>
          <p:cNvSpPr txBox="1"/>
          <p:nvPr/>
        </p:nvSpPr>
        <p:spPr>
          <a:xfrm>
            <a:off x="1046163" y="3818303"/>
            <a:ext cx="167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Commercial</a:t>
            </a:r>
          </a:p>
          <a:p>
            <a:pPr algn="ctr"/>
            <a:r>
              <a:rPr lang="en-AU" sz="1200" b="1" dirty="0">
                <a:solidFill>
                  <a:srgbClr val="5EB29C"/>
                </a:solidFill>
              </a:rPr>
              <a:t>LRF Trust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Invest in projects that deliver </a:t>
            </a:r>
            <a:br>
              <a:rPr lang="en-AU" sz="1200" dirty="0"/>
            </a:br>
            <a:r>
              <a:rPr lang="en-AU" sz="1200" dirty="0"/>
              <a:t>carbon credits + </a:t>
            </a:r>
            <a:br>
              <a:rPr lang="en-AU" sz="1200" dirty="0"/>
            </a:br>
            <a:r>
              <a:rPr lang="en-AU" sz="1200" dirty="0"/>
              <a:t>co-benefits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82F290-2130-4C3F-9C7C-7708EBA8809F}"/>
              </a:ext>
            </a:extLst>
          </p:cNvPr>
          <p:cNvSpPr txBox="1"/>
          <p:nvPr/>
        </p:nvSpPr>
        <p:spPr>
          <a:xfrm>
            <a:off x="2956034" y="3773729"/>
            <a:ext cx="167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Industry Development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Invest in research, innovation and capacity building to grow the market</a:t>
            </a:r>
          </a:p>
        </p:txBody>
      </p:sp>
      <p:pic>
        <p:nvPicPr>
          <p:cNvPr id="33" name="Graphic 32" descr="Group outline">
            <a:extLst>
              <a:ext uri="{FF2B5EF4-FFF2-40B4-BE49-F238E27FC236}">
                <a16:creationId xmlns:a16="http://schemas.microsoft.com/office/drawing/2014/main" id="{6DAC2545-6E26-4579-9673-B36D6EAE7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2082" y="4106225"/>
            <a:ext cx="743605" cy="743605"/>
          </a:xfrm>
          <a:prstGeom prst="rect">
            <a:avLst/>
          </a:prstGeom>
        </p:spPr>
      </p:pic>
      <p:pic>
        <p:nvPicPr>
          <p:cNvPr id="35" name="Graphic 34" descr="Plant outline">
            <a:extLst>
              <a:ext uri="{FF2B5EF4-FFF2-40B4-BE49-F238E27FC236}">
                <a16:creationId xmlns:a16="http://schemas.microsoft.com/office/drawing/2014/main" id="{7A5EF383-F9A6-4284-93E3-C1EEBDC2F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5585" y="2366811"/>
            <a:ext cx="795498" cy="795498"/>
          </a:xfrm>
          <a:prstGeom prst="rect">
            <a:avLst/>
          </a:prstGeom>
        </p:spPr>
      </p:pic>
      <p:pic>
        <p:nvPicPr>
          <p:cNvPr id="37" name="Graphic 36" descr="Handshake outline">
            <a:extLst>
              <a:ext uri="{FF2B5EF4-FFF2-40B4-BE49-F238E27FC236}">
                <a16:creationId xmlns:a16="http://schemas.microsoft.com/office/drawing/2014/main" id="{FEE791D5-1761-4116-A3DC-BF8D2133C1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6136" y="3230089"/>
            <a:ext cx="743605" cy="74360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B9AA253-8499-4A89-A9B0-165B38A1B4DE}"/>
              </a:ext>
            </a:extLst>
          </p:cNvPr>
          <p:cNvSpPr txBox="1"/>
          <p:nvPr/>
        </p:nvSpPr>
        <p:spPr>
          <a:xfrm>
            <a:off x="6290441" y="2493316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Environmental</a:t>
            </a:r>
          </a:p>
          <a:p>
            <a:pPr algn="ctr"/>
            <a:endParaRPr lang="en-AU" sz="2000" dirty="0"/>
          </a:p>
          <a:p>
            <a:pPr algn="ctr"/>
            <a:endParaRPr lang="en-AU" sz="2000" dirty="0"/>
          </a:p>
          <a:p>
            <a:pPr algn="ctr"/>
            <a:r>
              <a:rPr lang="en-AU" sz="2000" dirty="0"/>
              <a:t>Socio-economic</a:t>
            </a:r>
          </a:p>
          <a:p>
            <a:pPr algn="ctr"/>
            <a:endParaRPr lang="en-AU" sz="2000" dirty="0"/>
          </a:p>
          <a:p>
            <a:pPr algn="ctr"/>
            <a:endParaRPr lang="en-AU" sz="2000" dirty="0"/>
          </a:p>
          <a:p>
            <a:pPr algn="ctr"/>
            <a:r>
              <a:rPr lang="en-AU" sz="2000" dirty="0"/>
              <a:t>First Nations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BE6C1-3ED9-1CBC-07F4-32157F0CB0CA}"/>
              </a:ext>
            </a:extLst>
          </p:cNvPr>
          <p:cNvSpPr txBox="1">
            <a:spLocks/>
          </p:cNvSpPr>
          <p:nvPr/>
        </p:nvSpPr>
        <p:spPr bwMode="auto">
          <a:xfrm>
            <a:off x="328824" y="160594"/>
            <a:ext cx="99329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 Restoration Fund</a:t>
            </a:r>
            <a:endParaRPr lang="en-AU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4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0476-C1F4-4E1A-B2D9-5A94E1E97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69" y="0"/>
            <a:ext cx="9172281" cy="753035"/>
          </a:xfrm>
        </p:spPr>
        <p:txBody>
          <a:bodyPr/>
          <a:lstStyle/>
          <a:p>
            <a:r>
              <a:rPr lang="en-AU" sz="2800" dirty="0"/>
              <a:t>LRF vs. ERF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DAFF456-8CB0-4580-BF26-F2D33606F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68314"/>
              </p:ext>
            </p:extLst>
          </p:nvPr>
        </p:nvGraphicFramePr>
        <p:xfrm>
          <a:off x="1400048" y="1011222"/>
          <a:ext cx="9424968" cy="456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563">
                  <a:extLst>
                    <a:ext uri="{9D8B030D-6E8A-4147-A177-3AD203B41FA5}">
                      <a16:colId xmlns:a16="http://schemas.microsoft.com/office/drawing/2014/main" val="2612990241"/>
                    </a:ext>
                  </a:extLst>
                </a:gridCol>
                <a:gridCol w="3071563">
                  <a:extLst>
                    <a:ext uri="{9D8B030D-6E8A-4147-A177-3AD203B41FA5}">
                      <a16:colId xmlns:a16="http://schemas.microsoft.com/office/drawing/2014/main" val="4179810959"/>
                    </a:ext>
                  </a:extLst>
                </a:gridCol>
                <a:gridCol w="3281842">
                  <a:extLst>
                    <a:ext uri="{9D8B030D-6E8A-4147-A177-3AD203B41FA5}">
                      <a16:colId xmlns:a16="http://schemas.microsoft.com/office/drawing/2014/main" val="2188084579"/>
                    </a:ext>
                  </a:extLst>
                </a:gridCol>
              </a:tblGrid>
              <a:tr h="512065">
                <a:tc>
                  <a:txBody>
                    <a:bodyPr/>
                    <a:lstStyle/>
                    <a:p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Land Restoration Fund</a:t>
                      </a:r>
                    </a:p>
                    <a:p>
                      <a:r>
                        <a:rPr lang="en-AU" dirty="0"/>
                        <a:t>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Emissions Reduction Fund</a:t>
                      </a:r>
                    </a:p>
                    <a:p>
                      <a:r>
                        <a:rPr lang="en-AU" dirty="0"/>
                        <a:t>(Federal)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89047"/>
                  </a:ext>
                </a:extLst>
              </a:tr>
              <a:tr h="512065">
                <a:tc>
                  <a:txBody>
                    <a:bodyPr/>
                    <a:lstStyle/>
                    <a:p>
                      <a:r>
                        <a:rPr lang="en-AU" b="1" dirty="0"/>
                        <a:t>Purchases ACCUs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54078"/>
                  </a:ext>
                </a:extLst>
              </a:tr>
              <a:tr h="883838">
                <a:tc>
                  <a:txBody>
                    <a:bodyPr/>
                    <a:lstStyle/>
                    <a:p>
                      <a:r>
                        <a:rPr lang="en-AU" b="1" dirty="0"/>
                        <a:t>Pays for co-benefits in addition to 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16812"/>
                  </a:ext>
                </a:extLst>
              </a:tr>
              <a:tr h="883838">
                <a:tc>
                  <a:txBody>
                    <a:bodyPr/>
                    <a:lstStyle/>
                    <a:p>
                      <a:r>
                        <a:rPr lang="en-AU" b="1" dirty="0"/>
                        <a:t>Projects must register with the ERF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27742"/>
                  </a:ext>
                </a:extLst>
              </a:tr>
              <a:tr h="1641415">
                <a:tc>
                  <a:txBody>
                    <a:bodyPr/>
                    <a:lstStyle/>
                    <a:p>
                      <a:r>
                        <a:rPr lang="en-AU" b="1" dirty="0"/>
                        <a:t>Purchasing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Contracting for ACCUs and co-benefits through dedicated investment 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Contract for lowest-cost ACCUs through reverse auctions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23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53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083573-3A21-418A-9642-CD0461B6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12" y="146366"/>
            <a:ext cx="11513975" cy="574456"/>
          </a:xfrm>
        </p:spPr>
        <p:txBody>
          <a:bodyPr/>
          <a:lstStyle/>
          <a:p>
            <a:r>
              <a:rPr lang="en-AU" dirty="0">
                <a:solidFill>
                  <a:srgbClr val="AD7126"/>
                </a:solidFill>
              </a:rPr>
              <a:t>What are co-benefits?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3F3F5-2AEF-4FAE-BD3A-A70DDCB61BE8}"/>
              </a:ext>
            </a:extLst>
          </p:cNvPr>
          <p:cNvSpPr txBox="1"/>
          <p:nvPr/>
        </p:nvSpPr>
        <p:spPr>
          <a:xfrm>
            <a:off x="949728" y="2109321"/>
            <a:ext cx="1029254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Co-benefits are the additional positive environmental, socio-economic and First Nations outcomes delivered by carbon farming projects.</a:t>
            </a:r>
          </a:p>
          <a:p>
            <a:endParaRPr lang="en-AU" dirty="0"/>
          </a:p>
          <a:p>
            <a:r>
              <a:rPr lang="en-AU" dirty="0"/>
              <a:t>The Land Restoration Fund (LRF) invests in Queensland carbon farming projects that:</a:t>
            </a:r>
          </a:p>
          <a:p>
            <a:endParaRPr lang="en-AU" dirty="0"/>
          </a:p>
          <a:p>
            <a:pPr lvl="1">
              <a:lnSpc>
                <a:spcPct val="150000"/>
              </a:lnSpc>
            </a:pPr>
            <a:r>
              <a:rPr lang="en-AU" dirty="0"/>
              <a:t>a) generate Australian Carbon Credit Units (ACCUs), and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b) generate environmental, socio-economic or First Nations co-benefits as defined in the LRF Co-benefits Standard.</a:t>
            </a:r>
          </a:p>
          <a:p>
            <a:endParaRPr lang="en-AU" dirty="0"/>
          </a:p>
        </p:txBody>
      </p:sp>
      <p:pic>
        <p:nvPicPr>
          <p:cNvPr id="8" name="Graphic 7" descr="Plant outline">
            <a:extLst>
              <a:ext uri="{FF2B5EF4-FFF2-40B4-BE49-F238E27FC236}">
                <a16:creationId xmlns:a16="http://schemas.microsoft.com/office/drawing/2014/main" id="{60527AF0-E55B-4583-A615-A6007C46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7695" y="1040412"/>
            <a:ext cx="749320" cy="749320"/>
          </a:xfrm>
          <a:prstGeom prst="rect">
            <a:avLst/>
          </a:prstGeom>
        </p:spPr>
      </p:pic>
      <p:pic>
        <p:nvPicPr>
          <p:cNvPr id="9" name="Graphic 8" descr="Group outline">
            <a:extLst>
              <a:ext uri="{FF2B5EF4-FFF2-40B4-BE49-F238E27FC236}">
                <a16:creationId xmlns:a16="http://schemas.microsoft.com/office/drawing/2014/main" id="{9CDC4E1D-D49B-4201-B59F-0605C654E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2804" y="934018"/>
            <a:ext cx="962107" cy="962107"/>
          </a:xfrm>
          <a:prstGeom prst="rect">
            <a:avLst/>
          </a:prstGeom>
        </p:spPr>
      </p:pic>
      <p:pic>
        <p:nvPicPr>
          <p:cNvPr id="11" name="Graphic 10" descr="Handshake outline">
            <a:extLst>
              <a:ext uri="{FF2B5EF4-FFF2-40B4-BE49-F238E27FC236}">
                <a16:creationId xmlns:a16="http://schemas.microsoft.com/office/drawing/2014/main" id="{A9C5466F-A3BB-4F16-85B8-652C413FC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70700" y="1040412"/>
            <a:ext cx="840120" cy="8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198211-4EAC-4B79-A12B-E5AB6F93A3E6}"/>
              </a:ext>
            </a:extLst>
          </p:cNvPr>
          <p:cNvSpPr txBox="1">
            <a:spLocks/>
          </p:cNvSpPr>
          <p:nvPr/>
        </p:nvSpPr>
        <p:spPr>
          <a:xfrm>
            <a:off x="380979" y="0"/>
            <a:ext cx="10413019" cy="74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AD7126"/>
                </a:solidFill>
              </a:rPr>
              <a:t>The Financial Value of Co-Benefits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237C0-5A4F-4C71-817A-19E315A2126C}"/>
              </a:ext>
            </a:extLst>
          </p:cNvPr>
          <p:cNvSpPr txBox="1"/>
          <p:nvPr/>
        </p:nvSpPr>
        <p:spPr>
          <a:xfrm>
            <a:off x="583510" y="2895705"/>
            <a:ext cx="383994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Claiming co-benefits adds an extra revenue stream to carbon farming projects, making possible projects that may otherwise not be financially feasible</a:t>
            </a:r>
          </a:p>
        </p:txBody>
      </p:sp>
      <p:pic>
        <p:nvPicPr>
          <p:cNvPr id="7" name="Graphic 6" descr="Group outline">
            <a:extLst>
              <a:ext uri="{FF2B5EF4-FFF2-40B4-BE49-F238E27FC236}">
                <a16:creationId xmlns:a16="http://schemas.microsoft.com/office/drawing/2014/main" id="{DBB9AFAA-6D49-4B8A-AD5E-C61755A81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6855" y="1688450"/>
            <a:ext cx="962107" cy="962107"/>
          </a:xfrm>
          <a:prstGeom prst="rect">
            <a:avLst/>
          </a:prstGeom>
        </p:spPr>
      </p:pic>
      <p:pic>
        <p:nvPicPr>
          <p:cNvPr id="8" name="Graphic 7" descr="Plant outline">
            <a:extLst>
              <a:ext uri="{FF2B5EF4-FFF2-40B4-BE49-F238E27FC236}">
                <a16:creationId xmlns:a16="http://schemas.microsoft.com/office/drawing/2014/main" id="{ACC1F44A-D83E-494D-B093-FD05C06B7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799" y="1794844"/>
            <a:ext cx="749320" cy="749320"/>
          </a:xfrm>
          <a:prstGeom prst="rect">
            <a:avLst/>
          </a:prstGeom>
        </p:spPr>
      </p:pic>
      <p:pic>
        <p:nvPicPr>
          <p:cNvPr id="9" name="Graphic 8" descr="Handshake outline">
            <a:extLst>
              <a:ext uri="{FF2B5EF4-FFF2-40B4-BE49-F238E27FC236}">
                <a16:creationId xmlns:a16="http://schemas.microsoft.com/office/drawing/2014/main" id="{FC470C61-2429-452B-B17A-96285EF35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6269" y="1749443"/>
            <a:ext cx="840120" cy="8401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A6DCAE-02B7-47E7-BA8A-9A3E6E6FBFAD}"/>
              </a:ext>
            </a:extLst>
          </p:cNvPr>
          <p:cNvGrpSpPr/>
          <p:nvPr/>
        </p:nvGrpSpPr>
        <p:grpSpPr>
          <a:xfrm>
            <a:off x="5774183" y="1400514"/>
            <a:ext cx="5389955" cy="4340228"/>
            <a:chOff x="6175849" y="1914797"/>
            <a:chExt cx="5389955" cy="4340228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7B563D21-BA02-4EE1-A7F5-B947533F74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195336"/>
                </p:ext>
              </p:extLst>
            </p:nvPr>
          </p:nvGraphicFramePr>
          <p:xfrm>
            <a:off x="6175849" y="1914797"/>
            <a:ext cx="5389955" cy="43402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06C8F2-CCED-4BD3-8AF2-7761F27A820B}"/>
                </a:ext>
              </a:extLst>
            </p:cNvPr>
            <p:cNvCxnSpPr/>
            <p:nvPr/>
          </p:nvCxnSpPr>
          <p:spPr bwMode="auto">
            <a:xfrm>
              <a:off x="6305987" y="3956169"/>
              <a:ext cx="518030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EF82C1-A57C-457E-AFCE-904C3AFF1D92}"/>
                </a:ext>
              </a:extLst>
            </p:cNvPr>
            <p:cNvSpPr txBox="1"/>
            <p:nvPr/>
          </p:nvSpPr>
          <p:spPr>
            <a:xfrm>
              <a:off x="8372408" y="3676498"/>
              <a:ext cx="19244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Break even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31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083573-3A21-418A-9642-CD0461B6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7" y="106234"/>
            <a:ext cx="10643792" cy="814387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Land Restoration Fund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7C16A-595B-4186-8D0D-1836B9C12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57" y="920621"/>
            <a:ext cx="4054358" cy="52424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9637B7B-B7CB-4552-8B81-867CE68992BA}"/>
              </a:ext>
            </a:extLst>
          </p:cNvPr>
          <p:cNvGrpSpPr/>
          <p:nvPr/>
        </p:nvGrpSpPr>
        <p:grpSpPr>
          <a:xfrm>
            <a:off x="4809606" y="1153632"/>
            <a:ext cx="7100696" cy="4838312"/>
            <a:chOff x="4794697" y="920621"/>
            <a:chExt cx="7100696" cy="48383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B1973D-5BB1-4D82-9C07-4060173E4D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794697" y="920621"/>
              <a:ext cx="3355390" cy="4807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600" b="1" dirty="0">
                  <a:solidFill>
                    <a:srgbClr val="00B050"/>
                  </a:solidFill>
                </a:rPr>
                <a:t>Round 1- launched 2020</a:t>
              </a:r>
              <a:endParaRPr lang="en-AU" sz="1400" b="1" dirty="0">
                <a:solidFill>
                  <a:srgbClr val="00B05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16 projects contracted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$87.7 m committed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1.7m ACCUs contracted over 15 years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1.7m tonnes of carbon dioxide sequestered or avoided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357,000ha of Category X land set aside for carbon farming</a:t>
              </a:r>
            </a:p>
            <a:p>
              <a:endParaRPr lang="en-AU" sz="1400" dirty="0"/>
            </a:p>
            <a:p>
              <a:pPr>
                <a:spcBef>
                  <a:spcPts val="600"/>
                </a:spcBef>
              </a:pPr>
              <a:r>
                <a:rPr lang="en-AU" sz="1400" b="1" dirty="0">
                  <a:solidFill>
                    <a:srgbClr val="00B050"/>
                  </a:solidFill>
                </a:rPr>
                <a:t>Co-benefits – Top 4</a:t>
              </a:r>
              <a:endParaRPr lang="en-AU" sz="1400" dirty="0">
                <a:solidFill>
                  <a:srgbClr val="00B05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Employment and skills: 15 projects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Threatened ecosystems: 14 projects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Native vegetation: 13 projects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Threatened wildlife: 12 projects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6C570E-AB3E-453D-A39E-8DDC7A14451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29369" y="920621"/>
              <a:ext cx="3466024" cy="48383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600" b="1" dirty="0">
                  <a:solidFill>
                    <a:srgbClr val="FF9900"/>
                  </a:solidFill>
                </a:rPr>
                <a:t>Round 2 - launched 2021</a:t>
              </a:r>
              <a:endParaRPr lang="en-AU" sz="1400" b="1" dirty="0">
                <a:solidFill>
                  <a:srgbClr val="FF990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6 projects contracted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$12.84 m committed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131,026 ACCUs contracted over 16 years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131,026 tonnes of carbon dioxide sequestered or avoided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6,927 ha of Category X land set aside for carbon farming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AU" sz="1400" dirty="0"/>
            </a:p>
            <a:p>
              <a:r>
                <a:rPr lang="en-AU" sz="1400" b="1" dirty="0">
                  <a:solidFill>
                    <a:srgbClr val="FF9900"/>
                  </a:solidFill>
                </a:rPr>
                <a:t>Co-benefits – Top 4</a:t>
              </a:r>
              <a:endParaRPr lang="en-AU" sz="1400" dirty="0">
                <a:solidFill>
                  <a:srgbClr val="FF990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Threatened ecosystems: 5 projects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Employment and skills: 5 projects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Native vegetation: 6 projects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 sz="1400" dirty="0"/>
                <a:t>Threatened wildlife: 6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0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8E06ACD-C995-85C6-18B5-02BCB2D406BE}"/>
              </a:ext>
            </a:extLst>
          </p:cNvPr>
          <p:cNvGrpSpPr/>
          <p:nvPr/>
        </p:nvGrpSpPr>
        <p:grpSpPr>
          <a:xfrm>
            <a:off x="405734" y="833717"/>
            <a:ext cx="5405497" cy="5321577"/>
            <a:chOff x="-519666" y="88969"/>
            <a:chExt cx="6114930" cy="65992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613FD8-F6F2-641E-57F7-EB845B7F6B2B}"/>
                </a:ext>
              </a:extLst>
            </p:cNvPr>
            <p:cNvGrpSpPr/>
            <p:nvPr/>
          </p:nvGrpSpPr>
          <p:grpSpPr>
            <a:xfrm>
              <a:off x="-519666" y="88969"/>
              <a:ext cx="6114930" cy="6599208"/>
              <a:chOff x="-567569" y="142524"/>
              <a:chExt cx="6114930" cy="6599208"/>
            </a:xfrm>
          </p:grpSpPr>
          <p:pic>
            <p:nvPicPr>
              <p:cNvPr id="8" name="Picture 7" descr="Map">
                <a:extLst>
                  <a:ext uri="{FF2B5EF4-FFF2-40B4-BE49-F238E27FC236}">
                    <a16:creationId xmlns:a16="http://schemas.microsoft.com/office/drawing/2014/main" id="{1D48EFC6-93DF-5D55-8D19-C2DFD8F468B9}"/>
                  </a:ext>
                </a:extLst>
              </p:cNvPr>
              <p:cNvPicPr/>
              <p:nvPr/>
            </p:nvPicPr>
            <p:blipFill rotWithShape="1">
              <a:blip r:embed="rId3"/>
              <a:srcRect r="14104"/>
              <a:stretch/>
            </p:blipFill>
            <p:spPr>
              <a:xfrm>
                <a:off x="-567569" y="142524"/>
                <a:ext cx="6114930" cy="6599208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406D828-ACE8-4F76-319E-BAA1964B33BE}"/>
                  </a:ext>
                </a:extLst>
              </p:cNvPr>
              <p:cNvSpPr/>
              <p:nvPr/>
            </p:nvSpPr>
            <p:spPr>
              <a:xfrm rot="20340622">
                <a:off x="3311298" y="4166765"/>
                <a:ext cx="892694" cy="17697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B2A63CF-48E0-B057-C727-0912EC02820F}"/>
                  </a:ext>
                </a:extLst>
              </p:cNvPr>
              <p:cNvCxnSpPr>
                <a:cxnSpLocks/>
                <a:endCxn id="32" idx="2"/>
              </p:cNvCxnSpPr>
              <p:nvPr/>
            </p:nvCxnSpPr>
            <p:spPr>
              <a:xfrm flipV="1">
                <a:off x="3428784" y="4047429"/>
                <a:ext cx="66120" cy="316065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12ED43B-8C44-6A1C-FF15-A98F1E3EB137}"/>
                  </a:ext>
                </a:extLst>
              </p:cNvPr>
              <p:cNvCxnSpPr/>
              <p:nvPr/>
            </p:nvCxnSpPr>
            <p:spPr>
              <a:xfrm flipV="1">
                <a:off x="3762850" y="4184961"/>
                <a:ext cx="107346" cy="561559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E49CA51-4098-B822-ED0C-8DB7C7555736}"/>
                  </a:ext>
                </a:extLst>
              </p:cNvPr>
              <p:cNvCxnSpPr/>
              <p:nvPr/>
            </p:nvCxnSpPr>
            <p:spPr>
              <a:xfrm flipH="1" flipV="1">
                <a:off x="3143073" y="4567179"/>
                <a:ext cx="428822" cy="307216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15A3270-8A36-08CE-84DF-806C7512718F}"/>
                  </a:ext>
                </a:extLst>
              </p:cNvPr>
              <p:cNvCxnSpPr/>
              <p:nvPr/>
            </p:nvCxnSpPr>
            <p:spPr>
              <a:xfrm flipV="1">
                <a:off x="3867782" y="4453503"/>
                <a:ext cx="360812" cy="39701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F5FA39C-7787-B5EC-D2D1-0CA7E524257C}"/>
                  </a:ext>
                </a:extLst>
              </p:cNvPr>
              <p:cNvCxnSpPr>
                <a:cxnSpLocks/>
                <a:endCxn id="40" idx="1"/>
              </p:cNvCxnSpPr>
              <p:nvPr/>
            </p:nvCxnSpPr>
            <p:spPr>
              <a:xfrm flipV="1">
                <a:off x="3863060" y="4743041"/>
                <a:ext cx="526206" cy="27173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53CD4A2-79FD-CEED-C722-8D32AE88D34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4167711" y="5238961"/>
                <a:ext cx="436912" cy="121207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F910770-E5DB-E3BF-95DC-624E91977C66}"/>
                  </a:ext>
                </a:extLst>
              </p:cNvPr>
              <p:cNvCxnSpPr/>
              <p:nvPr/>
            </p:nvCxnSpPr>
            <p:spPr>
              <a:xfrm>
                <a:off x="3862820" y="5482507"/>
                <a:ext cx="304891" cy="583011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069D2F9-406A-259D-431E-FB6688594B7C}"/>
                  </a:ext>
                </a:extLst>
              </p:cNvPr>
              <p:cNvCxnSpPr>
                <a:cxnSpLocks/>
                <a:endCxn id="31" idx="1"/>
              </p:cNvCxnSpPr>
              <p:nvPr/>
            </p:nvCxnSpPr>
            <p:spPr>
              <a:xfrm>
                <a:off x="4072017" y="5506583"/>
                <a:ext cx="460523" cy="20885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0A5F18-3B96-B7B2-E116-6B493E6A2CC2}"/>
                  </a:ext>
                </a:extLst>
              </p:cNvPr>
              <p:cNvSpPr txBox="1"/>
              <p:nvPr/>
            </p:nvSpPr>
            <p:spPr>
              <a:xfrm>
                <a:off x="4532540" y="5572316"/>
                <a:ext cx="575266" cy="28625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R2023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130CB8-3370-F85E-6AB4-74AA1F613AC7}"/>
                  </a:ext>
                </a:extLst>
              </p:cNvPr>
              <p:cNvSpPr txBox="1"/>
              <p:nvPr/>
            </p:nvSpPr>
            <p:spPr>
              <a:xfrm>
                <a:off x="3226957" y="3754599"/>
                <a:ext cx="535894" cy="29283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R2025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FEC2D3-BABB-10E0-A032-80CD9D06365E}"/>
                  </a:ext>
                </a:extLst>
              </p:cNvPr>
              <p:cNvSpPr txBox="1"/>
              <p:nvPr/>
            </p:nvSpPr>
            <p:spPr>
              <a:xfrm>
                <a:off x="4604623" y="5213753"/>
                <a:ext cx="542129" cy="29283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R2029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8B9497-BFAC-2253-B162-362978E7E19B}"/>
                  </a:ext>
                </a:extLst>
              </p:cNvPr>
              <p:cNvSpPr txBox="1"/>
              <p:nvPr/>
            </p:nvSpPr>
            <p:spPr>
              <a:xfrm>
                <a:off x="3861733" y="3887751"/>
                <a:ext cx="562675" cy="29283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R1034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97A1731-6A6B-1B2A-E792-32CCAAEC67A7}"/>
                  </a:ext>
                </a:extLst>
              </p:cNvPr>
              <p:cNvSpPr txBox="1"/>
              <p:nvPr/>
            </p:nvSpPr>
            <p:spPr>
              <a:xfrm>
                <a:off x="4389266" y="4596625"/>
                <a:ext cx="569769" cy="29283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R1038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F05A05-7516-970E-95A1-E158A0682577}"/>
                  </a:ext>
                </a:extLst>
              </p:cNvPr>
              <p:cNvSpPr txBox="1"/>
              <p:nvPr/>
            </p:nvSpPr>
            <p:spPr>
              <a:xfrm>
                <a:off x="4208618" y="4258353"/>
                <a:ext cx="569769" cy="28625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>
                    <a:latin typeface="Calibri" panose="020F0502020204030204" pitchFamily="34" charset="0"/>
                    <a:cs typeface="Calibri" panose="020F0502020204030204" pitchFamily="34" charset="0"/>
                  </a:rPr>
                  <a:t>R1054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60D519E-CB4D-3C12-EDC6-AC3D8BF4E59E}"/>
                  </a:ext>
                </a:extLst>
              </p:cNvPr>
              <p:cNvCxnSpPr/>
              <p:nvPr/>
            </p:nvCxnSpPr>
            <p:spPr>
              <a:xfrm flipH="1" flipV="1">
                <a:off x="3170575" y="4938930"/>
                <a:ext cx="757379" cy="33411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04AE0E-FC28-F38E-9D50-7099D7E8B313}"/>
                  </a:ext>
                </a:extLst>
              </p:cNvPr>
              <p:cNvSpPr txBox="1"/>
              <p:nvPr/>
            </p:nvSpPr>
            <p:spPr>
              <a:xfrm>
                <a:off x="2549751" y="4716753"/>
                <a:ext cx="573051" cy="28625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R1040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11C3510-8954-D017-02DB-44B63629FDC7}"/>
                  </a:ext>
                </a:extLst>
              </p:cNvPr>
              <p:cNvSpPr txBox="1"/>
              <p:nvPr/>
            </p:nvSpPr>
            <p:spPr>
              <a:xfrm>
                <a:off x="4115741" y="5950886"/>
                <a:ext cx="577376" cy="28625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R1062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294302-2110-DDF5-1C09-23DBF63AE73D}"/>
                  </a:ext>
                </a:extLst>
              </p:cNvPr>
              <p:cNvSpPr txBox="1"/>
              <p:nvPr/>
            </p:nvSpPr>
            <p:spPr>
              <a:xfrm>
                <a:off x="2453590" y="4348234"/>
                <a:ext cx="651906" cy="28625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R1063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215A98-490C-EE9B-5EB7-CBEE2A49B8FC}"/>
                </a:ext>
              </a:extLst>
            </p:cNvPr>
            <p:cNvSpPr/>
            <p:nvPr/>
          </p:nvSpPr>
          <p:spPr>
            <a:xfrm>
              <a:off x="2284584" y="5584284"/>
              <a:ext cx="204075" cy="248392"/>
            </a:xfrm>
            <a:prstGeom prst="ellipse">
              <a:avLst/>
            </a:prstGeom>
            <a:solidFill>
              <a:srgbClr val="F9F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aphicFrame>
        <p:nvGraphicFramePr>
          <p:cNvPr id="54" name="Table 15">
            <a:extLst>
              <a:ext uri="{FF2B5EF4-FFF2-40B4-BE49-F238E27FC236}">
                <a16:creationId xmlns:a16="http://schemas.microsoft.com/office/drawing/2014/main" id="{3148CCC7-F92D-8BEC-4182-0E2996CE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8149"/>
              </p:ext>
            </p:extLst>
          </p:nvPr>
        </p:nvGraphicFramePr>
        <p:xfrm>
          <a:off x="6392573" y="1112378"/>
          <a:ext cx="524638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335">
                  <a:extLst>
                    <a:ext uri="{9D8B030D-6E8A-4147-A177-3AD203B41FA5}">
                      <a16:colId xmlns:a16="http://schemas.microsoft.com/office/drawing/2014/main" val="391729737"/>
                    </a:ext>
                  </a:extLst>
                </a:gridCol>
                <a:gridCol w="4088048">
                  <a:extLst>
                    <a:ext uri="{9D8B030D-6E8A-4147-A177-3AD203B41FA5}">
                      <a16:colId xmlns:a16="http://schemas.microsoft.com/office/drawing/2014/main" val="237258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Co-benefits Legend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>
                          <a:solidFill>
                            <a:srgbClr val="92D050"/>
                          </a:solidFill>
                        </a:rPr>
                        <a:t>25 x Threatened ecosystems/wildlife or Native Veg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>
                          <a:solidFill>
                            <a:srgbClr val="FFC000"/>
                          </a:solidFill>
                        </a:rPr>
                        <a:t>16 x Socio-Economic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</a:rPr>
                        <a:t>15 x Great Barrier Reef/Coastal Ecosystem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>
                          <a:solidFill>
                            <a:srgbClr val="A0772C"/>
                          </a:solidFill>
                        </a:rPr>
                        <a:t>3 x Soil Health</a:t>
                      </a:r>
                    </a:p>
                    <a:p>
                      <a:r>
                        <a:rPr lang="en-AU" sz="1200" b="1" dirty="0">
                          <a:solidFill>
                            <a:schemeClr val="accent2"/>
                          </a:solidFill>
                        </a:rPr>
                        <a:t>3 x First Nations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796152"/>
                  </a:ext>
                </a:extLst>
              </a:tr>
            </a:tbl>
          </a:graphicData>
        </a:graphic>
      </p:graphicFrame>
      <p:graphicFrame>
        <p:nvGraphicFramePr>
          <p:cNvPr id="55" name="Table 7">
            <a:extLst>
              <a:ext uri="{FF2B5EF4-FFF2-40B4-BE49-F238E27FC236}">
                <a16:creationId xmlns:a16="http://schemas.microsoft.com/office/drawing/2014/main" id="{182D41F6-FCC5-24F4-601F-3C0FFF3D9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578800"/>
              </p:ext>
            </p:extLst>
          </p:nvPr>
        </p:nvGraphicFramePr>
        <p:xfrm>
          <a:off x="6189766" y="2346506"/>
          <a:ext cx="5651999" cy="3486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747">
                  <a:extLst>
                    <a:ext uri="{9D8B030D-6E8A-4147-A177-3AD203B41FA5}">
                      <a16:colId xmlns:a16="http://schemas.microsoft.com/office/drawing/2014/main" val="3577690438"/>
                    </a:ext>
                  </a:extLst>
                </a:gridCol>
                <a:gridCol w="483357">
                  <a:extLst>
                    <a:ext uri="{9D8B030D-6E8A-4147-A177-3AD203B41FA5}">
                      <a16:colId xmlns:a16="http://schemas.microsoft.com/office/drawing/2014/main" val="16840349"/>
                    </a:ext>
                  </a:extLst>
                </a:gridCol>
                <a:gridCol w="387649">
                  <a:extLst>
                    <a:ext uri="{9D8B030D-6E8A-4147-A177-3AD203B41FA5}">
                      <a16:colId xmlns:a16="http://schemas.microsoft.com/office/drawing/2014/main" val="4044764007"/>
                    </a:ext>
                  </a:extLst>
                </a:gridCol>
                <a:gridCol w="401251">
                  <a:extLst>
                    <a:ext uri="{9D8B030D-6E8A-4147-A177-3AD203B41FA5}">
                      <a16:colId xmlns:a16="http://schemas.microsoft.com/office/drawing/2014/main" val="2030624442"/>
                    </a:ext>
                  </a:extLst>
                </a:gridCol>
                <a:gridCol w="471993">
                  <a:extLst>
                    <a:ext uri="{9D8B030D-6E8A-4147-A177-3AD203B41FA5}">
                      <a16:colId xmlns:a16="http://schemas.microsoft.com/office/drawing/2014/main" val="2366962705"/>
                    </a:ext>
                  </a:extLst>
                </a:gridCol>
                <a:gridCol w="445441">
                  <a:extLst>
                    <a:ext uri="{9D8B030D-6E8A-4147-A177-3AD203B41FA5}">
                      <a16:colId xmlns:a16="http://schemas.microsoft.com/office/drawing/2014/main" val="4143735972"/>
                    </a:ext>
                  </a:extLst>
                </a:gridCol>
                <a:gridCol w="431018">
                  <a:extLst>
                    <a:ext uri="{9D8B030D-6E8A-4147-A177-3AD203B41FA5}">
                      <a16:colId xmlns:a16="http://schemas.microsoft.com/office/drawing/2014/main" val="290318727"/>
                    </a:ext>
                  </a:extLst>
                </a:gridCol>
                <a:gridCol w="434894">
                  <a:extLst>
                    <a:ext uri="{9D8B030D-6E8A-4147-A177-3AD203B41FA5}">
                      <a16:colId xmlns:a16="http://schemas.microsoft.com/office/drawing/2014/main" val="4106442419"/>
                    </a:ext>
                  </a:extLst>
                </a:gridCol>
                <a:gridCol w="444147">
                  <a:extLst>
                    <a:ext uri="{9D8B030D-6E8A-4147-A177-3AD203B41FA5}">
                      <a16:colId xmlns:a16="http://schemas.microsoft.com/office/drawing/2014/main" val="2999844670"/>
                    </a:ext>
                  </a:extLst>
                </a:gridCol>
                <a:gridCol w="388628">
                  <a:extLst>
                    <a:ext uri="{9D8B030D-6E8A-4147-A177-3AD203B41FA5}">
                      <a16:colId xmlns:a16="http://schemas.microsoft.com/office/drawing/2014/main" val="2827677028"/>
                    </a:ext>
                  </a:extLst>
                </a:gridCol>
                <a:gridCol w="398219">
                  <a:extLst>
                    <a:ext uri="{9D8B030D-6E8A-4147-A177-3AD203B41FA5}">
                      <a16:colId xmlns:a16="http://schemas.microsoft.com/office/drawing/2014/main" val="2604377426"/>
                    </a:ext>
                  </a:extLst>
                </a:gridCol>
                <a:gridCol w="628655">
                  <a:extLst>
                    <a:ext uri="{9D8B030D-6E8A-4147-A177-3AD203B41FA5}">
                      <a16:colId xmlns:a16="http://schemas.microsoft.com/office/drawing/2014/main" val="2560802141"/>
                    </a:ext>
                  </a:extLst>
                </a:gridCol>
              </a:tblGrid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Project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AU" sz="1400" dirty="0"/>
                        <a:t>Number of Co-benefit classes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Total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84672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R1034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D8A0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4604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R1038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38148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R1040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10173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R1054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rgbClr val="D8A0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04516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R1062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74502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R1063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45873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R2023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67488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R2025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D8A0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016671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r>
                        <a:rPr lang="en-AU" sz="1400" dirty="0"/>
                        <a:t>R2029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3D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3555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9266705C-3A0F-BF77-48AC-77C3A1E4521E}"/>
              </a:ext>
            </a:extLst>
          </p:cNvPr>
          <p:cNvSpPr txBox="1"/>
          <p:nvPr/>
        </p:nvSpPr>
        <p:spPr>
          <a:xfrm>
            <a:off x="405734" y="86927"/>
            <a:ext cx="7366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Wide Bay Burnett Cluster - 9 projects </a:t>
            </a:r>
          </a:p>
        </p:txBody>
      </p:sp>
    </p:spTree>
    <p:extLst>
      <p:ext uri="{BB962C8B-B14F-4D97-AF65-F5344CB8AC3E}">
        <p14:creationId xmlns:p14="http://schemas.microsoft.com/office/powerpoint/2010/main" val="336854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315C4A5-D366-4225-9BC5-6CCC5BBD6A5A}"/>
              </a:ext>
            </a:extLst>
          </p:cNvPr>
          <p:cNvSpPr txBox="1">
            <a:spLocks/>
          </p:cNvSpPr>
          <p:nvPr/>
        </p:nvSpPr>
        <p:spPr>
          <a:xfrm>
            <a:off x="1906238" y="2574111"/>
            <a:ext cx="9144000" cy="3431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1400" b="1" dirty="0"/>
              <a:t>Check eligibility </a:t>
            </a:r>
            <a:r>
              <a:rPr lang="en-AU" sz="1400" dirty="0"/>
              <a:t>to register with the Emissions Reduction Fund</a:t>
            </a:r>
            <a:br>
              <a:rPr lang="en-AU" sz="1400" dirty="0"/>
            </a:br>
            <a:r>
              <a:rPr lang="en-AU" sz="1400" i="1" dirty="0"/>
              <a:t>Search ‘Emissions Reduction Fund questionnaire’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400" b="1" dirty="0"/>
              <a:t>Assess you land </a:t>
            </a:r>
            <a:r>
              <a:rPr lang="en-AU" sz="1400" dirty="0"/>
              <a:t>for potential to store carbon and generate co-benefits</a:t>
            </a:r>
            <a:br>
              <a:rPr lang="en-AU" sz="1400" dirty="0"/>
            </a:br>
            <a:r>
              <a:rPr lang="en-AU" sz="1400" i="1" dirty="0"/>
              <a:t>CSIRO calculator: </a:t>
            </a:r>
            <a:r>
              <a:rPr lang="en-AU" sz="1400" i="1" dirty="0">
                <a:hlinkClick r:id="rId3"/>
              </a:rPr>
              <a:t>https://looc-c.farm/</a:t>
            </a:r>
            <a:r>
              <a:rPr lang="en-AU" sz="1400" i="1" dirty="0"/>
              <a:t> </a:t>
            </a:r>
            <a:br>
              <a:rPr lang="en-AU" sz="1400" i="1" dirty="0"/>
            </a:br>
            <a:r>
              <a:rPr lang="en-AU" sz="1400" i="1" dirty="0" err="1"/>
              <a:t>AgriFutures</a:t>
            </a:r>
            <a:r>
              <a:rPr lang="en-AU" sz="1400" i="1" dirty="0"/>
              <a:t> tool: </a:t>
            </a:r>
            <a:r>
              <a:rPr lang="en-AU" sz="1400" i="1" dirty="0">
                <a:hlinkClick r:id="rId4"/>
              </a:rPr>
              <a:t>https://agrifutures.com.au/news/new-online-tool-to-unlock-carbon-curiosity/</a:t>
            </a:r>
            <a:r>
              <a:rPr lang="en-AU" sz="1400" i="1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400" b="1" dirty="0"/>
              <a:t>Seek advice </a:t>
            </a:r>
            <a:r>
              <a:rPr lang="en-AU" sz="1400" dirty="0"/>
              <a:t>from a Carbon Service Provider, local NRM Regions representative or Land Restoration Fund Approved Adviser </a:t>
            </a:r>
            <a:br>
              <a:rPr lang="en-AU" sz="1400" dirty="0"/>
            </a:br>
            <a:r>
              <a:rPr lang="en-AU" sz="1400" i="1" dirty="0"/>
              <a:t>Find an Approved Adviser: </a:t>
            </a:r>
            <a:r>
              <a:rPr lang="en-AU" sz="1400" i="1" dirty="0">
                <a:hlinkClick r:id="rId5"/>
              </a:rPr>
              <a:t>https://www.qrida.qld.gov.au/program/approved-advisers-program-under-carbon-farming-advice-rebate-program</a:t>
            </a:r>
            <a:r>
              <a:rPr lang="en-AU" sz="1400" i="1" dirty="0"/>
              <a:t> </a:t>
            </a: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177E5DC6-9606-44D6-9AAD-CA3340A45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940" y="2574111"/>
            <a:ext cx="764476" cy="764476"/>
          </a:xfrm>
          <a:prstGeom prst="rect">
            <a:avLst/>
          </a:prstGeom>
        </p:spPr>
      </p:pic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9FB16539-C125-47A1-89CF-4F125FAB9D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2940" y="3519414"/>
            <a:ext cx="764476" cy="764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14A56-C95C-6C7E-3081-D84E3B0A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7" y="106234"/>
            <a:ext cx="10643792" cy="814387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Is carbon farming right for your business?</a:t>
            </a:r>
          </a:p>
        </p:txBody>
      </p:sp>
      <p:pic>
        <p:nvPicPr>
          <p:cNvPr id="4" name="Graphic 3" descr="Receiver with solid fill">
            <a:extLst>
              <a:ext uri="{FF2B5EF4-FFF2-40B4-BE49-F238E27FC236}">
                <a16:creationId xmlns:a16="http://schemas.microsoft.com/office/drawing/2014/main" id="{3718B6B1-D4BE-C33E-F145-11EF277B70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2940" y="4606432"/>
            <a:ext cx="764476" cy="764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D41B5-BD88-AF9E-CD94-6167DC4EE45B}"/>
              </a:ext>
            </a:extLst>
          </p:cNvPr>
          <p:cNvSpPr txBox="1"/>
          <p:nvPr/>
        </p:nvSpPr>
        <p:spPr>
          <a:xfrm>
            <a:off x="457199" y="1024453"/>
            <a:ext cx="11417643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 the most of that opportunity requires planning to make sure:</a:t>
            </a:r>
          </a:p>
          <a:p>
            <a:pPr marL="285750" indent="-285750">
              <a:lnSpc>
                <a:spcPct val="150000"/>
              </a:lnSpc>
              <a:buFont typeface="+mj-lt"/>
              <a:buAutoNum type="arabicPeriod"/>
            </a:pPr>
            <a:r>
              <a:rPr lang="en-A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carbon farming is right for your business or organisation</a:t>
            </a:r>
          </a:p>
          <a:p>
            <a:pPr marL="285750" indent="-285750">
              <a:lnSpc>
                <a:spcPct val="150000"/>
              </a:lnSpc>
              <a:buFont typeface="+mj-lt"/>
              <a:buAutoNum type="arabicPeriod"/>
            </a:pPr>
            <a:r>
              <a:rPr lang="en-A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you can develop and deliver a project that makes the most of your land and resources and achieves your project objectives, whether that be generating and selling carbon credits; managing your emissions; improving the environment or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42066968"/>
      </p:ext>
    </p:extLst>
  </p:cSld>
  <p:clrMapOvr>
    <a:masterClrMapping/>
  </p:clrMapOvr>
</p:sld>
</file>

<file path=ppt/theme/theme1.xml><?xml version="1.0" encoding="utf-8"?>
<a:theme xmlns:a="http://schemas.openxmlformats.org/drawingml/2006/main" name="EHP PowerPoint template-greenleaf">
  <a:themeElements>
    <a:clrScheme name="NRM_corp_ligh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RM_corp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77825" marR="0" indent="-3778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A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77825" marR="0" indent="-3778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A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RM_corp_ligh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M_corp_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M_corp_ligh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M_corp_ligh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M_corp_lig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M_corp_lig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M_corp_lig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-powerpoint-template" id="{BC796FB8-81FA-4DC9-81CE-A4380D2181CA}" vid="{0E01FB34-6D81-4AE1-A02C-561D169BC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A62716A53E545B29FAC7829A28DA5" ma:contentTypeVersion="12" ma:contentTypeDescription="Create a new document." ma:contentTypeScope="" ma:versionID="b66aec041af8f061cba9d385f83dfdf3">
  <xsd:schema xmlns:xsd="http://www.w3.org/2001/XMLSchema" xmlns:xs="http://www.w3.org/2001/XMLSchema" xmlns:p="http://schemas.microsoft.com/office/2006/metadata/properties" xmlns:ns2="5477bea4-2c92-4a0f-9e57-30cf82c56f09" xmlns:ns3="ed2a55b4-7ca4-4b47-9d5f-c3df4d2a8072" targetNamespace="http://schemas.microsoft.com/office/2006/metadata/properties" ma:root="true" ma:fieldsID="e5ade39650582dbca1e4e65f7f89dc0c" ns2:_="" ns3:_="">
    <xsd:import namespace="5477bea4-2c92-4a0f-9e57-30cf82c56f09"/>
    <xsd:import namespace="ed2a55b4-7ca4-4b47-9d5f-c3df4d2a8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7bea4-2c92-4a0f-9e57-30cf82c56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a55b4-7ca4-4b47-9d5f-c3df4d2a80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ABDBE0-BAE6-4922-86F5-978A02E7D3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7bea4-2c92-4a0f-9e57-30cf82c56f09"/>
    <ds:schemaRef ds:uri="ed2a55b4-7ca4-4b47-9d5f-c3df4d2a8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626B8B-F061-4DEE-BC43-55DC1B664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F1C911-D5E8-4C2F-A971-2B5CF0AA81EF}">
  <ds:schemaRefs>
    <ds:schemaRef ds:uri="http://www.w3.org/XML/1998/namespace"/>
    <ds:schemaRef ds:uri="http://schemas.microsoft.com/office/2006/documentManagement/types"/>
    <ds:schemaRef ds:uri="http://purl.org/dc/elements/1.1/"/>
    <ds:schemaRef ds:uri="5477bea4-2c92-4a0f-9e57-30cf82c56f09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d2a55b4-7ca4-4b47-9d5f-c3df4d2a80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684</Words>
  <Application>Microsoft Office PowerPoint</Application>
  <PresentationFormat>Widescreen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EHP PowerPoint template-greenleaf</vt:lpstr>
      <vt:lpstr>The land restoration fund</vt:lpstr>
      <vt:lpstr>The carbon market in Australia </vt:lpstr>
      <vt:lpstr>Structure and Outcomes</vt:lpstr>
      <vt:lpstr>LRF vs. ERF</vt:lpstr>
      <vt:lpstr>What are co-benefits?</vt:lpstr>
      <vt:lpstr>PowerPoint Presentation</vt:lpstr>
      <vt:lpstr>Land Restoration Fund projects</vt:lpstr>
      <vt:lpstr>PowerPoint Presentation</vt:lpstr>
      <vt:lpstr>Is carbon farming right for your business?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Restoration Fund</dc:title>
  <dc:creator>WEBSTER Tom</dc:creator>
  <cp:lastModifiedBy>Tom Webster</cp:lastModifiedBy>
  <cp:revision>384</cp:revision>
  <cp:lastPrinted>2022-02-03T05:05:40Z</cp:lastPrinted>
  <dcterms:created xsi:type="dcterms:W3CDTF">2021-02-22T01:20:46Z</dcterms:created>
  <dcterms:modified xsi:type="dcterms:W3CDTF">2023-03-15T05:50:58Z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20220124083649303</vt:lpwstr>
  </property>
</Properties>
</file>