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89" r:id="rId2"/>
    <p:sldId id="848" r:id="rId3"/>
    <p:sldId id="832" r:id="rId4"/>
    <p:sldId id="274" r:id="rId5"/>
    <p:sldId id="334" r:id="rId6"/>
    <p:sldId id="768" r:id="rId7"/>
    <p:sldId id="929" r:id="rId8"/>
    <p:sldId id="928" r:id="rId9"/>
    <p:sldId id="839" r:id="rId10"/>
    <p:sldId id="930" r:id="rId11"/>
    <p:sldId id="783" r:id="rId12"/>
    <p:sldId id="879" r:id="rId13"/>
    <p:sldId id="923" r:id="rId14"/>
    <p:sldId id="863" r:id="rId15"/>
    <p:sldId id="931" r:id="rId16"/>
    <p:sldId id="919" r:id="rId17"/>
    <p:sldId id="838" r:id="rId18"/>
    <p:sldId id="697" r:id="rId19"/>
    <p:sldId id="859" r:id="rId20"/>
    <p:sldId id="784" r:id="rId21"/>
    <p:sldId id="922" r:id="rId22"/>
    <p:sldId id="950" r:id="rId23"/>
    <p:sldId id="951" r:id="rId24"/>
    <p:sldId id="921" r:id="rId25"/>
    <p:sldId id="918" r:id="rId26"/>
    <p:sldId id="952" r:id="rId27"/>
    <p:sldId id="954" r:id="rId28"/>
    <p:sldId id="689" r:id="rId29"/>
    <p:sldId id="956" r:id="rId30"/>
    <p:sldId id="958" r:id="rId31"/>
    <p:sldId id="566" r:id="rId32"/>
    <p:sldId id="632" r:id="rId33"/>
    <p:sldId id="860" r:id="rId34"/>
    <p:sldId id="835" r:id="rId35"/>
    <p:sldId id="861" r:id="rId36"/>
    <p:sldId id="836" r:id="rId37"/>
    <p:sldId id="694" r:id="rId38"/>
    <p:sldId id="28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 ward" initials="aw" lastIdx="2" clrIdx="0">
    <p:extLst>
      <p:ext uri="{19B8F6BF-5375-455C-9EA6-DF929625EA0E}">
        <p15:presenceInfo xmlns:p15="http://schemas.microsoft.com/office/powerpoint/2012/main" userId="e3457d80ddd7ac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BB13D"/>
    <a:srgbClr val="025073"/>
    <a:srgbClr val="E1A543"/>
    <a:srgbClr val="EEB500"/>
    <a:srgbClr val="6C80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57" autoAdjust="0"/>
    <p:restoredTop sz="96856" autoAdjust="0"/>
  </p:normalViewPr>
  <p:slideViewPr>
    <p:cSldViewPr snapToGrid="0">
      <p:cViewPr varScale="1">
        <p:scale>
          <a:sx n="128" d="100"/>
          <a:sy n="128" d="100"/>
        </p:scale>
        <p:origin x="912" y="17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cme\AfN%20Share%20Dropbox\AfN\Core%20Docs%20&amp;%20Registries\AfN%20Guidelines\Approved%20&amp;%20Published\Hindcasting\Example%20Graph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cme\AfN%20Share%20Dropbox\AfN\Core%20Docs%20&amp;%20Registries\AfN%20Guidelines\Approved%20&amp;%20Published\Hindcasting\Example%20Graph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55750975053352"/>
          <c:y val="7.9120370370370396E-2"/>
          <c:w val="0.55467842310060655"/>
          <c:h val="0.80016951006124237"/>
        </c:manualLayout>
      </c:layout>
      <c:lineChart>
        <c:grouping val="standard"/>
        <c:varyColors val="0"/>
        <c:ser>
          <c:idx val="0"/>
          <c:order val="0"/>
          <c:tx>
            <c:strRef>
              <c:f>Hindcasting!$A$3</c:f>
              <c:strCache>
                <c:ptCount val="1"/>
                <c:pt idx="0">
                  <c:v>Certified Econd</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cat>
            <c:numRef>
              <c:f>Hindcasting!$B$1:$H$1</c:f>
              <c:numCache>
                <c:formatCode>General</c:formatCode>
                <c:ptCount val="7"/>
                <c:pt idx="0">
                  <c:v>2000</c:v>
                </c:pt>
                <c:pt idx="1">
                  <c:v>2005</c:v>
                </c:pt>
                <c:pt idx="2">
                  <c:v>2010</c:v>
                </c:pt>
                <c:pt idx="3">
                  <c:v>2015</c:v>
                </c:pt>
                <c:pt idx="4">
                  <c:v>2020</c:v>
                </c:pt>
                <c:pt idx="5">
                  <c:v>2025</c:v>
                </c:pt>
                <c:pt idx="6">
                  <c:v>2030</c:v>
                </c:pt>
              </c:numCache>
            </c:numRef>
          </c:cat>
          <c:val>
            <c:numRef>
              <c:f>Hindcasting!$B$3:$H$3</c:f>
              <c:numCache>
                <c:formatCode>General</c:formatCode>
                <c:ptCount val="7"/>
                <c:pt idx="2">
                  <c:v>45</c:v>
                </c:pt>
                <c:pt idx="3">
                  <c:v>50</c:v>
                </c:pt>
                <c:pt idx="4">
                  <c:v>55</c:v>
                </c:pt>
              </c:numCache>
            </c:numRef>
          </c:val>
          <c:smooth val="0"/>
          <c:extLst>
            <c:ext xmlns:c16="http://schemas.microsoft.com/office/drawing/2014/chart" uri="{C3380CC4-5D6E-409C-BE32-E72D297353CC}">
              <c16:uniqueId val="{00000000-2B97-6644-A5AC-2EDF35919CE7}"/>
            </c:ext>
          </c:extLst>
        </c:ser>
        <c:ser>
          <c:idx val="1"/>
          <c:order val="1"/>
          <c:tx>
            <c:strRef>
              <c:f>Hindcasting!$A$2</c:f>
              <c:strCache>
                <c:ptCount val="1"/>
                <c:pt idx="0">
                  <c:v>Hindcast Condition</c:v>
                </c:pt>
              </c:strCache>
            </c:strRef>
          </c:tx>
          <c:spPr>
            <a:ln w="28575" cap="rnd">
              <a:solidFill>
                <a:schemeClr val="accent6">
                  <a:lumMod val="50000"/>
                </a:schemeClr>
              </a:solidFill>
              <a:prstDash val="dash"/>
              <a:round/>
            </a:ln>
            <a:effectLst/>
          </c:spPr>
          <c:marker>
            <c:symbol val="none"/>
          </c:marker>
          <c:cat>
            <c:numRef>
              <c:f>Hindcasting!$B$1:$H$1</c:f>
              <c:numCache>
                <c:formatCode>General</c:formatCode>
                <c:ptCount val="7"/>
                <c:pt idx="0">
                  <c:v>2000</c:v>
                </c:pt>
                <c:pt idx="1">
                  <c:v>2005</c:v>
                </c:pt>
                <c:pt idx="2">
                  <c:v>2010</c:v>
                </c:pt>
                <c:pt idx="3">
                  <c:v>2015</c:v>
                </c:pt>
                <c:pt idx="4">
                  <c:v>2020</c:v>
                </c:pt>
                <c:pt idx="5">
                  <c:v>2025</c:v>
                </c:pt>
                <c:pt idx="6">
                  <c:v>2030</c:v>
                </c:pt>
              </c:numCache>
            </c:numRef>
          </c:cat>
          <c:val>
            <c:numRef>
              <c:f>Hindcasting!$B$2:$H$2</c:f>
              <c:numCache>
                <c:formatCode>General</c:formatCode>
                <c:ptCount val="7"/>
                <c:pt idx="0">
                  <c:v>10</c:v>
                </c:pt>
                <c:pt idx="1">
                  <c:v>25</c:v>
                </c:pt>
                <c:pt idx="2">
                  <c:v>45</c:v>
                </c:pt>
              </c:numCache>
            </c:numRef>
          </c:val>
          <c:smooth val="0"/>
          <c:extLst>
            <c:ext xmlns:c16="http://schemas.microsoft.com/office/drawing/2014/chart" uri="{C3380CC4-5D6E-409C-BE32-E72D297353CC}">
              <c16:uniqueId val="{00000001-2B97-6644-A5AC-2EDF35919CE7}"/>
            </c:ext>
          </c:extLst>
        </c:ser>
        <c:ser>
          <c:idx val="2"/>
          <c:order val="2"/>
          <c:tx>
            <c:strRef>
              <c:f>Hindcasting!$A$4</c:f>
              <c:strCache>
                <c:ptCount val="1"/>
                <c:pt idx="0">
                  <c:v>Condition Target</c:v>
                </c:pt>
              </c:strCache>
            </c:strRef>
          </c:tx>
          <c:spPr>
            <a:ln w="28575" cap="rnd">
              <a:solidFill>
                <a:schemeClr val="accent6">
                  <a:lumMod val="40000"/>
                  <a:lumOff val="60000"/>
                </a:schemeClr>
              </a:solidFill>
              <a:prstDash val="sysDot"/>
              <a:round/>
            </a:ln>
            <a:effectLst/>
          </c:spPr>
          <c:marker>
            <c:symbol val="none"/>
          </c:marker>
          <c:cat>
            <c:numRef>
              <c:f>Hindcasting!$B$1:$H$1</c:f>
              <c:numCache>
                <c:formatCode>General</c:formatCode>
                <c:ptCount val="7"/>
                <c:pt idx="0">
                  <c:v>2000</c:v>
                </c:pt>
                <c:pt idx="1">
                  <c:v>2005</c:v>
                </c:pt>
                <c:pt idx="2">
                  <c:v>2010</c:v>
                </c:pt>
                <c:pt idx="3">
                  <c:v>2015</c:v>
                </c:pt>
                <c:pt idx="4">
                  <c:v>2020</c:v>
                </c:pt>
                <c:pt idx="5">
                  <c:v>2025</c:v>
                </c:pt>
                <c:pt idx="6">
                  <c:v>2030</c:v>
                </c:pt>
              </c:numCache>
            </c:numRef>
          </c:cat>
          <c:val>
            <c:numRef>
              <c:f>Hindcasting!$B$4:$H$4</c:f>
              <c:numCache>
                <c:formatCode>General</c:formatCode>
                <c:ptCount val="7"/>
                <c:pt idx="4">
                  <c:v>55</c:v>
                </c:pt>
                <c:pt idx="5">
                  <c:v>60</c:v>
                </c:pt>
                <c:pt idx="6">
                  <c:v>70</c:v>
                </c:pt>
              </c:numCache>
            </c:numRef>
          </c:val>
          <c:smooth val="0"/>
          <c:extLst>
            <c:ext xmlns:c16="http://schemas.microsoft.com/office/drawing/2014/chart" uri="{C3380CC4-5D6E-409C-BE32-E72D297353CC}">
              <c16:uniqueId val="{00000002-2B97-6644-A5AC-2EDF35919CE7}"/>
            </c:ext>
          </c:extLst>
        </c:ser>
        <c:dLbls>
          <c:showLegendKey val="0"/>
          <c:showVal val="0"/>
          <c:showCatName val="0"/>
          <c:showSerName val="0"/>
          <c:showPercent val="0"/>
          <c:showBubbleSize val="0"/>
        </c:dLbls>
        <c:marker val="1"/>
        <c:smooth val="0"/>
        <c:axId val="1349769024"/>
        <c:axId val="1349779424"/>
      </c:lineChart>
      <c:catAx>
        <c:axId val="134976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79424"/>
        <c:crosses val="autoZero"/>
        <c:auto val="1"/>
        <c:lblAlgn val="ctr"/>
        <c:lblOffset val="100"/>
        <c:noMultiLvlLbl val="0"/>
      </c:catAx>
      <c:valAx>
        <c:axId val="13497794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a:t>Econd</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69024"/>
        <c:crosses val="autoZero"/>
        <c:crossBetween val="between"/>
      </c:valAx>
      <c:spPr>
        <a:noFill/>
        <a:ln>
          <a:noFill/>
        </a:ln>
        <a:effectLst/>
      </c:spPr>
    </c:plotArea>
    <c:legend>
      <c:legendPos val="b"/>
      <c:layout>
        <c:manualLayout>
          <c:xMode val="edge"/>
          <c:yMode val="edge"/>
          <c:x val="0.72777418213738254"/>
          <c:y val="0.34597000956275814"/>
          <c:w val="0.24552594009860917"/>
          <c:h val="0.4225485767767401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55750975053352"/>
          <c:y val="7.9120370370370396E-2"/>
          <c:w val="0.55467842310060655"/>
          <c:h val="0.80016951006124237"/>
        </c:manualLayout>
      </c:layout>
      <c:lineChart>
        <c:grouping val="standard"/>
        <c:varyColors val="0"/>
        <c:ser>
          <c:idx val="0"/>
          <c:order val="0"/>
          <c:tx>
            <c:strRef>
              <c:f>Hindcasting!$A$22</c:f>
              <c:strCache>
                <c:ptCount val="1"/>
                <c:pt idx="0">
                  <c:v>Hindcast Condition</c:v>
                </c:pt>
              </c:strCache>
            </c:strRef>
          </c:tx>
          <c:spPr>
            <a:ln w="28575" cap="rnd">
              <a:solidFill>
                <a:schemeClr val="accent6">
                  <a:lumMod val="50000"/>
                </a:schemeClr>
              </a:solidFill>
              <a:prstDash val="dash"/>
              <a:round/>
            </a:ln>
            <a:effectLst/>
          </c:spPr>
          <c:marker>
            <c:symbol val="none"/>
          </c:marker>
          <c:cat>
            <c:numRef>
              <c:f>Hindcasting!$B$21:$H$21</c:f>
              <c:numCache>
                <c:formatCode>General</c:formatCode>
                <c:ptCount val="7"/>
                <c:pt idx="0">
                  <c:v>2000</c:v>
                </c:pt>
                <c:pt idx="1">
                  <c:v>2005</c:v>
                </c:pt>
                <c:pt idx="2">
                  <c:v>2010</c:v>
                </c:pt>
                <c:pt idx="3">
                  <c:v>2015</c:v>
                </c:pt>
                <c:pt idx="4">
                  <c:v>2020</c:v>
                </c:pt>
                <c:pt idx="5">
                  <c:v>2025</c:v>
                </c:pt>
                <c:pt idx="6">
                  <c:v>2030</c:v>
                </c:pt>
              </c:numCache>
            </c:numRef>
          </c:cat>
          <c:val>
            <c:numRef>
              <c:f>Hindcasting!$B$22:$H$22</c:f>
              <c:numCache>
                <c:formatCode>General</c:formatCode>
                <c:ptCount val="7"/>
                <c:pt idx="2">
                  <c:v>45</c:v>
                </c:pt>
              </c:numCache>
            </c:numRef>
          </c:val>
          <c:smooth val="0"/>
          <c:extLst>
            <c:ext xmlns:c16="http://schemas.microsoft.com/office/drawing/2014/chart" uri="{C3380CC4-5D6E-409C-BE32-E72D297353CC}">
              <c16:uniqueId val="{00000000-E38E-5C4B-A37C-3625D84643C8}"/>
            </c:ext>
          </c:extLst>
        </c:ser>
        <c:ser>
          <c:idx val="1"/>
          <c:order val="1"/>
          <c:tx>
            <c:strRef>
              <c:f>Hindcasting!$A$23</c:f>
              <c:strCache>
                <c:ptCount val="1"/>
                <c:pt idx="0">
                  <c:v>Certified Econd</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cat>
            <c:numRef>
              <c:f>Hindcasting!$B$21:$H$21</c:f>
              <c:numCache>
                <c:formatCode>General</c:formatCode>
                <c:ptCount val="7"/>
                <c:pt idx="0">
                  <c:v>2000</c:v>
                </c:pt>
                <c:pt idx="1">
                  <c:v>2005</c:v>
                </c:pt>
                <c:pt idx="2">
                  <c:v>2010</c:v>
                </c:pt>
                <c:pt idx="3">
                  <c:v>2015</c:v>
                </c:pt>
                <c:pt idx="4">
                  <c:v>2020</c:v>
                </c:pt>
                <c:pt idx="5">
                  <c:v>2025</c:v>
                </c:pt>
                <c:pt idx="6">
                  <c:v>2030</c:v>
                </c:pt>
              </c:numCache>
            </c:numRef>
          </c:cat>
          <c:val>
            <c:numRef>
              <c:f>Hindcasting!$B$23:$H$23</c:f>
              <c:numCache>
                <c:formatCode>General</c:formatCode>
                <c:ptCount val="7"/>
                <c:pt idx="0">
                  <c:v>10</c:v>
                </c:pt>
                <c:pt idx="1">
                  <c:v>25</c:v>
                </c:pt>
                <c:pt idx="2">
                  <c:v>45</c:v>
                </c:pt>
                <c:pt idx="3">
                  <c:v>50</c:v>
                </c:pt>
                <c:pt idx="4">
                  <c:v>55</c:v>
                </c:pt>
              </c:numCache>
            </c:numRef>
          </c:val>
          <c:smooth val="0"/>
          <c:extLst>
            <c:ext xmlns:c16="http://schemas.microsoft.com/office/drawing/2014/chart" uri="{C3380CC4-5D6E-409C-BE32-E72D297353CC}">
              <c16:uniqueId val="{00000001-E38E-5C4B-A37C-3625D84643C8}"/>
            </c:ext>
          </c:extLst>
        </c:ser>
        <c:ser>
          <c:idx val="2"/>
          <c:order val="2"/>
          <c:tx>
            <c:strRef>
              <c:f>Hindcasting!$A$24</c:f>
              <c:strCache>
                <c:ptCount val="1"/>
                <c:pt idx="0">
                  <c:v>Condition Target</c:v>
                </c:pt>
              </c:strCache>
            </c:strRef>
          </c:tx>
          <c:spPr>
            <a:ln w="28575" cap="rnd">
              <a:solidFill>
                <a:schemeClr val="accent6">
                  <a:lumMod val="40000"/>
                  <a:lumOff val="60000"/>
                </a:schemeClr>
              </a:solidFill>
              <a:prstDash val="sysDot"/>
              <a:round/>
            </a:ln>
            <a:effectLst/>
          </c:spPr>
          <c:marker>
            <c:symbol val="none"/>
          </c:marker>
          <c:cat>
            <c:numRef>
              <c:f>Hindcasting!$B$21:$H$21</c:f>
              <c:numCache>
                <c:formatCode>General</c:formatCode>
                <c:ptCount val="7"/>
                <c:pt idx="0">
                  <c:v>2000</c:v>
                </c:pt>
                <c:pt idx="1">
                  <c:v>2005</c:v>
                </c:pt>
                <c:pt idx="2">
                  <c:v>2010</c:v>
                </c:pt>
                <c:pt idx="3">
                  <c:v>2015</c:v>
                </c:pt>
                <c:pt idx="4">
                  <c:v>2020</c:v>
                </c:pt>
                <c:pt idx="5">
                  <c:v>2025</c:v>
                </c:pt>
                <c:pt idx="6">
                  <c:v>2030</c:v>
                </c:pt>
              </c:numCache>
            </c:numRef>
          </c:cat>
          <c:val>
            <c:numRef>
              <c:f>Hindcasting!$B$24:$H$24</c:f>
              <c:numCache>
                <c:formatCode>General</c:formatCode>
                <c:ptCount val="7"/>
                <c:pt idx="4">
                  <c:v>55</c:v>
                </c:pt>
                <c:pt idx="5">
                  <c:v>60</c:v>
                </c:pt>
                <c:pt idx="6">
                  <c:v>70</c:v>
                </c:pt>
              </c:numCache>
            </c:numRef>
          </c:val>
          <c:smooth val="0"/>
          <c:extLst>
            <c:ext xmlns:c16="http://schemas.microsoft.com/office/drawing/2014/chart" uri="{C3380CC4-5D6E-409C-BE32-E72D297353CC}">
              <c16:uniqueId val="{00000002-E38E-5C4B-A37C-3625D84643C8}"/>
            </c:ext>
          </c:extLst>
        </c:ser>
        <c:dLbls>
          <c:showLegendKey val="0"/>
          <c:showVal val="0"/>
          <c:showCatName val="0"/>
          <c:showSerName val="0"/>
          <c:showPercent val="0"/>
          <c:showBubbleSize val="0"/>
        </c:dLbls>
        <c:smooth val="0"/>
        <c:axId val="1349769024"/>
        <c:axId val="1349779424"/>
      </c:lineChart>
      <c:catAx>
        <c:axId val="134976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79424"/>
        <c:crosses val="autoZero"/>
        <c:auto val="1"/>
        <c:lblAlgn val="ctr"/>
        <c:lblOffset val="100"/>
        <c:noMultiLvlLbl val="0"/>
      </c:catAx>
      <c:valAx>
        <c:axId val="13497794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a:t>Econd</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49769024"/>
        <c:crosses val="autoZero"/>
        <c:crossBetween val="between"/>
      </c:valAx>
      <c:spPr>
        <a:noFill/>
        <a:ln>
          <a:noFill/>
        </a:ln>
        <a:effectLst/>
      </c:spPr>
    </c:plotArea>
    <c:legend>
      <c:legendPos val="b"/>
      <c:legendEntry>
        <c:idx val="0"/>
        <c:delete val="1"/>
      </c:legendEntry>
      <c:layout>
        <c:manualLayout>
          <c:xMode val="edge"/>
          <c:yMode val="edge"/>
          <c:x val="0.72777418213738254"/>
          <c:y val="0.34597000956275814"/>
          <c:w val="0.24552594009860917"/>
          <c:h val="0.4225485767767401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70741978540462"/>
          <c:y val="4.585537918871252E-2"/>
          <c:w val="0.44288585503520383"/>
          <c:h val="0.79103939293509939"/>
        </c:manualLayout>
      </c:layout>
      <c:lineChart>
        <c:grouping val="standard"/>
        <c:varyColors val="0"/>
        <c:ser>
          <c:idx val="0"/>
          <c:order val="0"/>
          <c:tx>
            <c:strRef>
              <c:f>Sheet1!$A$2</c:f>
              <c:strCache>
                <c:ptCount val="1"/>
                <c:pt idx="0">
                  <c:v>Native Vegetation Econd</c:v>
                </c:pt>
              </c:strCache>
            </c:strRef>
          </c:tx>
          <c:spPr>
            <a:ln w="22225" cap="rnd">
              <a:solidFill>
                <a:schemeClr val="accent6">
                  <a:lumMod val="50000"/>
                </a:schemeClr>
              </a:solidFill>
              <a:round/>
            </a:ln>
            <a:effectLst/>
          </c:spPr>
          <c:marker>
            <c:symbol val="circle"/>
            <c:size val="3"/>
            <c:spPr>
              <a:solidFill>
                <a:schemeClr val="accent6">
                  <a:lumMod val="50000"/>
                </a:schemeClr>
              </a:solidFill>
              <a:ln w="9525">
                <a:solidFill>
                  <a:schemeClr val="accent6">
                    <a:lumMod val="50000"/>
                  </a:schemeClr>
                </a:solidFill>
              </a:ln>
              <a:effectLst/>
            </c:spPr>
          </c:marker>
          <c:cat>
            <c:numRef>
              <c:f>Sheet1!$B$1:$D$1</c:f>
              <c:numCache>
                <c:formatCode>General</c:formatCode>
                <c:ptCount val="3"/>
                <c:pt idx="0">
                  <c:v>2010</c:v>
                </c:pt>
                <c:pt idx="1">
                  <c:v>2015</c:v>
                </c:pt>
                <c:pt idx="2">
                  <c:v>2020</c:v>
                </c:pt>
              </c:numCache>
            </c:numRef>
          </c:cat>
          <c:val>
            <c:numRef>
              <c:f>Sheet1!$B$2:$D$2</c:f>
              <c:numCache>
                <c:formatCode>General</c:formatCode>
                <c:ptCount val="3"/>
                <c:pt idx="0">
                  <c:v>45</c:v>
                </c:pt>
                <c:pt idx="1">
                  <c:v>50</c:v>
                </c:pt>
                <c:pt idx="2">
                  <c:v>55</c:v>
                </c:pt>
              </c:numCache>
            </c:numRef>
          </c:val>
          <c:smooth val="0"/>
          <c:extLst>
            <c:ext xmlns:c16="http://schemas.microsoft.com/office/drawing/2014/chart" uri="{C3380CC4-5D6E-409C-BE32-E72D297353CC}">
              <c16:uniqueId val="{00000000-36EB-504A-92BF-9B17E72FFEB1}"/>
            </c:ext>
          </c:extLst>
        </c:ser>
        <c:ser>
          <c:idx val="1"/>
          <c:order val="1"/>
          <c:tx>
            <c:strRef>
              <c:f>Sheet1!$A$3</c:f>
              <c:strCache>
                <c:ptCount val="1"/>
                <c:pt idx="0">
                  <c:v>Soil Econd</c:v>
                </c:pt>
              </c:strCache>
            </c:strRef>
          </c:tx>
          <c:spPr>
            <a:ln w="22225" cap="rnd">
              <a:solidFill>
                <a:schemeClr val="accent2">
                  <a:lumMod val="50000"/>
                </a:schemeClr>
              </a:solidFill>
              <a:round/>
            </a:ln>
            <a:effectLst/>
          </c:spPr>
          <c:marker>
            <c:symbol val="circle"/>
            <c:size val="3"/>
            <c:spPr>
              <a:solidFill>
                <a:schemeClr val="accent2">
                  <a:lumMod val="50000"/>
                </a:schemeClr>
              </a:solidFill>
              <a:ln w="9525">
                <a:solidFill>
                  <a:schemeClr val="accent2">
                    <a:lumMod val="50000"/>
                  </a:schemeClr>
                </a:solidFill>
              </a:ln>
              <a:effectLst/>
            </c:spPr>
          </c:marker>
          <c:cat>
            <c:numRef>
              <c:f>Sheet1!$B$1:$D$1</c:f>
              <c:numCache>
                <c:formatCode>General</c:formatCode>
                <c:ptCount val="3"/>
                <c:pt idx="0">
                  <c:v>2010</c:v>
                </c:pt>
                <c:pt idx="1">
                  <c:v>2015</c:v>
                </c:pt>
                <c:pt idx="2">
                  <c:v>2020</c:v>
                </c:pt>
              </c:numCache>
            </c:numRef>
          </c:cat>
          <c:val>
            <c:numRef>
              <c:f>Sheet1!$B$3:$D$3</c:f>
              <c:numCache>
                <c:formatCode>General</c:formatCode>
                <c:ptCount val="3"/>
                <c:pt idx="0">
                  <c:v>50</c:v>
                </c:pt>
                <c:pt idx="1">
                  <c:v>65</c:v>
                </c:pt>
                <c:pt idx="2">
                  <c:v>70</c:v>
                </c:pt>
              </c:numCache>
            </c:numRef>
          </c:val>
          <c:smooth val="0"/>
          <c:extLst>
            <c:ext xmlns:c16="http://schemas.microsoft.com/office/drawing/2014/chart" uri="{C3380CC4-5D6E-409C-BE32-E72D297353CC}">
              <c16:uniqueId val="{00000001-36EB-504A-92BF-9B17E72FFEB1}"/>
            </c:ext>
          </c:extLst>
        </c:ser>
        <c:ser>
          <c:idx val="2"/>
          <c:order val="2"/>
          <c:tx>
            <c:strRef>
              <c:f>Sheet1!$A$7</c:f>
              <c:strCache>
                <c:ptCount val="1"/>
                <c:pt idx="0">
                  <c:v>Native Vegetation Target</c:v>
                </c:pt>
              </c:strCache>
            </c:strRef>
          </c:tx>
          <c:spPr>
            <a:ln w="19050" cap="rnd">
              <a:solidFill>
                <a:schemeClr val="accent6">
                  <a:lumMod val="50000"/>
                </a:schemeClr>
              </a:solidFill>
              <a:prstDash val="dash"/>
              <a:round/>
            </a:ln>
            <a:effectLst/>
          </c:spPr>
          <c:marker>
            <c:symbol val="none"/>
          </c:marker>
          <c:cat>
            <c:numRef>
              <c:f>Sheet1!$B$6:$D$6</c:f>
              <c:numCache>
                <c:formatCode>General</c:formatCode>
                <c:ptCount val="3"/>
                <c:pt idx="0">
                  <c:v>2010</c:v>
                </c:pt>
                <c:pt idx="1">
                  <c:v>2015</c:v>
                </c:pt>
                <c:pt idx="2">
                  <c:v>2020</c:v>
                </c:pt>
              </c:numCache>
            </c:numRef>
          </c:cat>
          <c:val>
            <c:numRef>
              <c:f>Sheet1!$B$7:$D$7</c:f>
              <c:numCache>
                <c:formatCode>General</c:formatCode>
                <c:ptCount val="3"/>
                <c:pt idx="0">
                  <c:v>60</c:v>
                </c:pt>
                <c:pt idx="1">
                  <c:v>60</c:v>
                </c:pt>
                <c:pt idx="2">
                  <c:v>60</c:v>
                </c:pt>
              </c:numCache>
            </c:numRef>
          </c:val>
          <c:smooth val="0"/>
          <c:extLst>
            <c:ext xmlns:c16="http://schemas.microsoft.com/office/drawing/2014/chart" uri="{C3380CC4-5D6E-409C-BE32-E72D297353CC}">
              <c16:uniqueId val="{00000002-36EB-504A-92BF-9B17E72FFEB1}"/>
            </c:ext>
          </c:extLst>
        </c:ser>
        <c:ser>
          <c:idx val="3"/>
          <c:order val="3"/>
          <c:tx>
            <c:strRef>
              <c:f>Sheet1!$A$8</c:f>
              <c:strCache>
                <c:ptCount val="1"/>
                <c:pt idx="0">
                  <c:v>Soil Target</c:v>
                </c:pt>
              </c:strCache>
            </c:strRef>
          </c:tx>
          <c:spPr>
            <a:ln w="19050" cap="rnd">
              <a:solidFill>
                <a:schemeClr val="accent2">
                  <a:lumMod val="50000"/>
                </a:schemeClr>
              </a:solidFill>
              <a:prstDash val="dash"/>
              <a:round/>
            </a:ln>
            <a:effectLst/>
          </c:spPr>
          <c:marker>
            <c:symbol val="none"/>
          </c:marker>
          <c:cat>
            <c:numRef>
              <c:f>Sheet1!$B$6:$D$6</c:f>
              <c:numCache>
                <c:formatCode>General</c:formatCode>
                <c:ptCount val="3"/>
                <c:pt idx="0">
                  <c:v>2010</c:v>
                </c:pt>
                <c:pt idx="1">
                  <c:v>2015</c:v>
                </c:pt>
                <c:pt idx="2">
                  <c:v>2020</c:v>
                </c:pt>
              </c:numCache>
            </c:numRef>
          </c:cat>
          <c:val>
            <c:numRef>
              <c:f>Sheet1!$B$8:$D$8</c:f>
              <c:numCache>
                <c:formatCode>General</c:formatCode>
                <c:ptCount val="3"/>
                <c:pt idx="0">
                  <c:v>80</c:v>
                </c:pt>
                <c:pt idx="1">
                  <c:v>80</c:v>
                </c:pt>
                <c:pt idx="2">
                  <c:v>80</c:v>
                </c:pt>
              </c:numCache>
            </c:numRef>
          </c:val>
          <c:smooth val="0"/>
          <c:extLst>
            <c:ext xmlns:c16="http://schemas.microsoft.com/office/drawing/2014/chart" uri="{C3380CC4-5D6E-409C-BE32-E72D297353CC}">
              <c16:uniqueId val="{00000003-36EB-504A-92BF-9B17E72FFEB1}"/>
            </c:ext>
          </c:extLst>
        </c:ser>
        <c:dLbls>
          <c:showLegendKey val="0"/>
          <c:showVal val="0"/>
          <c:showCatName val="0"/>
          <c:showSerName val="0"/>
          <c:showPercent val="0"/>
          <c:showBubbleSize val="0"/>
        </c:dLbls>
        <c:marker val="1"/>
        <c:smooth val="0"/>
        <c:axId val="865533904"/>
        <c:axId val="1350257008"/>
      </c:lineChart>
      <c:catAx>
        <c:axId val="86553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1350257008"/>
        <c:crosses val="autoZero"/>
        <c:auto val="1"/>
        <c:lblAlgn val="ctr"/>
        <c:lblOffset val="100"/>
        <c:noMultiLvlLbl val="0"/>
      </c:catAx>
      <c:valAx>
        <c:axId val="135025700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GB"/>
                  <a:t>Econd</a:t>
                </a:r>
                <a:r>
                  <a:rPr lang="en-AU"/>
                  <a:t>® </a:t>
                </a:r>
                <a:endParaRPr lang="en-GB"/>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865533904"/>
        <c:crosses val="autoZero"/>
        <c:crossBetween val="between"/>
      </c:valAx>
      <c:spPr>
        <a:noFill/>
        <a:ln>
          <a:noFill/>
        </a:ln>
        <a:effectLst/>
      </c:spPr>
    </c:plotArea>
    <c:legend>
      <c:legendPos val="r"/>
      <c:layout>
        <c:manualLayout>
          <c:xMode val="edge"/>
          <c:yMode val="edge"/>
          <c:x val="0.63716018086438264"/>
          <c:y val="0.33161778884782261"/>
          <c:w val="0.36283978322374405"/>
          <c:h val="0.487084557100899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latin typeface="+mj-lt"/>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36219-32E5-4C05-8B39-67CCD6D0038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CF9994B-DB6B-4490-8742-66E2C0785D5D}">
      <dgm:prSet custT="1"/>
      <dgm:spPr/>
      <dgm:t>
        <a:bodyPr/>
        <a:lstStyle/>
        <a:p>
          <a:pPr>
            <a:lnSpc>
              <a:spcPct val="100000"/>
            </a:lnSpc>
          </a:pPr>
          <a:r>
            <a:rPr lang="en-AU" sz="1600">
              <a:latin typeface="+mj-lt"/>
            </a:rPr>
            <a:t>Introduction to the Accounting for Nature® Framework</a:t>
          </a:r>
          <a:endParaRPr lang="en-US" sz="1600">
            <a:latin typeface="+mj-lt"/>
          </a:endParaRPr>
        </a:p>
      </dgm:t>
    </dgm:pt>
    <dgm:pt modelId="{DE9AE07B-1E5C-4ABA-A3E0-3C15FF2A335E}" type="parTrans" cxnId="{73B504DD-5EB8-492E-BAE8-1A712726EB9F}">
      <dgm:prSet/>
      <dgm:spPr/>
      <dgm:t>
        <a:bodyPr/>
        <a:lstStyle/>
        <a:p>
          <a:endParaRPr lang="en-US" sz="1600">
            <a:latin typeface="+mj-lt"/>
          </a:endParaRPr>
        </a:p>
      </dgm:t>
    </dgm:pt>
    <dgm:pt modelId="{FF7D772B-18F3-4BFD-A052-11E56D338ED0}" type="sibTrans" cxnId="{73B504DD-5EB8-492E-BAE8-1A712726EB9F}">
      <dgm:prSet/>
      <dgm:spPr/>
      <dgm:t>
        <a:bodyPr/>
        <a:lstStyle/>
        <a:p>
          <a:endParaRPr lang="en-US" sz="1600">
            <a:latin typeface="+mj-lt"/>
          </a:endParaRPr>
        </a:p>
      </dgm:t>
    </dgm:pt>
    <dgm:pt modelId="{4CDD0983-0ADA-47B8-8CE4-C4A2CBD3452D}">
      <dgm:prSet custT="1"/>
      <dgm:spPr/>
      <dgm:t>
        <a:bodyPr/>
        <a:lstStyle/>
        <a:p>
          <a:pPr>
            <a:lnSpc>
              <a:spcPct val="100000"/>
            </a:lnSpc>
          </a:pPr>
          <a:r>
            <a:rPr lang="en-AU" sz="1600" dirty="0">
              <a:latin typeface="+mj-lt"/>
            </a:rPr>
            <a:t>AfN Environmental Account Certification process</a:t>
          </a:r>
          <a:endParaRPr lang="en-US" sz="1600" dirty="0">
            <a:latin typeface="+mj-lt"/>
          </a:endParaRPr>
        </a:p>
      </dgm:t>
    </dgm:pt>
    <dgm:pt modelId="{BC41CEDA-03FA-4322-8209-306B432E1061}" type="parTrans" cxnId="{0AA4CBCC-D70B-42CE-857F-B1BD8600D7CE}">
      <dgm:prSet/>
      <dgm:spPr/>
      <dgm:t>
        <a:bodyPr/>
        <a:lstStyle/>
        <a:p>
          <a:endParaRPr lang="en-US" sz="1600">
            <a:latin typeface="+mj-lt"/>
          </a:endParaRPr>
        </a:p>
      </dgm:t>
    </dgm:pt>
    <dgm:pt modelId="{A6083F6B-213E-476D-9E4C-409017A91C3B}" type="sibTrans" cxnId="{0AA4CBCC-D70B-42CE-857F-B1BD8600D7CE}">
      <dgm:prSet/>
      <dgm:spPr/>
      <dgm:t>
        <a:bodyPr/>
        <a:lstStyle/>
        <a:p>
          <a:endParaRPr lang="en-US" sz="1600">
            <a:latin typeface="+mj-lt"/>
          </a:endParaRPr>
        </a:p>
      </dgm:t>
    </dgm:pt>
    <dgm:pt modelId="{AC787A0D-A8CA-4472-AD0F-D96F7CFBE642}">
      <dgm:prSet custT="1"/>
      <dgm:spPr/>
      <dgm:t>
        <a:bodyPr/>
        <a:lstStyle/>
        <a:p>
          <a:pPr>
            <a:lnSpc>
              <a:spcPct val="100000"/>
            </a:lnSpc>
          </a:pPr>
          <a:r>
            <a:rPr lang="en-AU" sz="1600">
              <a:latin typeface="+mj-lt"/>
            </a:rPr>
            <a:t>AfN Accredited Experts</a:t>
          </a:r>
          <a:endParaRPr lang="en-US" sz="1600">
            <a:latin typeface="+mj-lt"/>
          </a:endParaRPr>
        </a:p>
      </dgm:t>
    </dgm:pt>
    <dgm:pt modelId="{D9343429-33EF-41DC-8A75-EE67EFDF7376}" type="parTrans" cxnId="{1838D60F-BBD0-4273-90F8-F4E675C1A909}">
      <dgm:prSet/>
      <dgm:spPr/>
      <dgm:t>
        <a:bodyPr/>
        <a:lstStyle/>
        <a:p>
          <a:endParaRPr lang="en-US" sz="1600">
            <a:latin typeface="+mj-lt"/>
          </a:endParaRPr>
        </a:p>
      </dgm:t>
    </dgm:pt>
    <dgm:pt modelId="{522A4F03-720E-4DD9-9B5B-7B55B637CB51}" type="sibTrans" cxnId="{1838D60F-BBD0-4273-90F8-F4E675C1A909}">
      <dgm:prSet/>
      <dgm:spPr/>
      <dgm:t>
        <a:bodyPr/>
        <a:lstStyle/>
        <a:p>
          <a:endParaRPr lang="en-US" sz="1600">
            <a:latin typeface="+mj-lt"/>
          </a:endParaRPr>
        </a:p>
      </dgm:t>
    </dgm:pt>
    <dgm:pt modelId="{FD7CB7A6-E4F6-4EE6-8A1E-3FE5DB24D395}">
      <dgm:prSet custT="1"/>
      <dgm:spPr/>
      <dgm:t>
        <a:bodyPr/>
        <a:lstStyle/>
        <a:p>
          <a:pPr>
            <a:lnSpc>
              <a:spcPct val="100000"/>
            </a:lnSpc>
          </a:pPr>
          <a:r>
            <a:rPr lang="en-AU" sz="1600" dirty="0">
              <a:latin typeface="+mj-lt"/>
            </a:rPr>
            <a:t>How are Methods implemented in the field?</a:t>
          </a:r>
          <a:endParaRPr lang="en-US" sz="1600" dirty="0">
            <a:latin typeface="+mj-lt"/>
          </a:endParaRPr>
        </a:p>
      </dgm:t>
    </dgm:pt>
    <dgm:pt modelId="{0C76E71D-3F0E-45C4-A72A-B6073DCC0183}" type="parTrans" cxnId="{855A0C36-0131-4E33-A975-2460A0C9E9D9}">
      <dgm:prSet/>
      <dgm:spPr/>
      <dgm:t>
        <a:bodyPr/>
        <a:lstStyle/>
        <a:p>
          <a:endParaRPr lang="en-US" sz="1600">
            <a:latin typeface="+mj-lt"/>
          </a:endParaRPr>
        </a:p>
      </dgm:t>
    </dgm:pt>
    <dgm:pt modelId="{64312E07-F6FE-4BCA-BCFA-3F22E83647CF}" type="sibTrans" cxnId="{855A0C36-0131-4E33-A975-2460A0C9E9D9}">
      <dgm:prSet/>
      <dgm:spPr/>
      <dgm:t>
        <a:bodyPr/>
        <a:lstStyle/>
        <a:p>
          <a:endParaRPr lang="en-US" sz="1600">
            <a:latin typeface="+mj-lt"/>
          </a:endParaRPr>
        </a:p>
      </dgm:t>
    </dgm:pt>
    <dgm:pt modelId="{C74C722D-CA02-0547-8E9E-A10B958E0A82}">
      <dgm:prSet custT="1"/>
      <dgm:spPr/>
      <dgm:t>
        <a:bodyPr/>
        <a:lstStyle/>
        <a:p>
          <a:pPr>
            <a:lnSpc>
              <a:spcPct val="100000"/>
            </a:lnSpc>
          </a:pPr>
          <a:r>
            <a:rPr lang="en-GB" sz="1600" dirty="0">
              <a:latin typeface="+mj-lt"/>
            </a:rPr>
            <a:t>AfN Accredited Methods</a:t>
          </a:r>
        </a:p>
      </dgm:t>
    </dgm:pt>
    <dgm:pt modelId="{F257DBC1-C6BE-5945-8C1C-47E8539451A5}" type="parTrans" cxnId="{A22AA6D4-D050-1743-815B-3C2169D3A2F0}">
      <dgm:prSet/>
      <dgm:spPr/>
      <dgm:t>
        <a:bodyPr/>
        <a:lstStyle/>
        <a:p>
          <a:endParaRPr lang="en-GB" sz="1600">
            <a:latin typeface="+mj-lt"/>
          </a:endParaRPr>
        </a:p>
      </dgm:t>
    </dgm:pt>
    <dgm:pt modelId="{53B1E7B5-E05D-EB46-93F2-329ED1A02E29}" type="sibTrans" cxnId="{A22AA6D4-D050-1743-815B-3C2169D3A2F0}">
      <dgm:prSet/>
      <dgm:spPr/>
      <dgm:t>
        <a:bodyPr/>
        <a:lstStyle/>
        <a:p>
          <a:endParaRPr lang="en-GB" sz="1600">
            <a:latin typeface="+mj-lt"/>
          </a:endParaRPr>
        </a:p>
      </dgm:t>
    </dgm:pt>
    <dgm:pt modelId="{340BDD1B-3742-42AA-BBD6-E946FB99CB53}" type="pres">
      <dgm:prSet presAssocID="{9EE36219-32E5-4C05-8B39-67CCD6D0038A}" presName="root" presStyleCnt="0">
        <dgm:presLayoutVars>
          <dgm:dir/>
          <dgm:resizeHandles val="exact"/>
        </dgm:presLayoutVars>
      </dgm:prSet>
      <dgm:spPr/>
    </dgm:pt>
    <dgm:pt modelId="{15E37F55-76FA-46F8-959D-CDABD680318B}" type="pres">
      <dgm:prSet presAssocID="{3CF9994B-DB6B-4490-8742-66E2C0785D5D}" presName="compNode" presStyleCnt="0"/>
      <dgm:spPr/>
    </dgm:pt>
    <dgm:pt modelId="{DCE38B07-F7C8-49BF-A5F4-1AC22B1D018A}" type="pres">
      <dgm:prSet presAssocID="{3CF9994B-DB6B-4490-8742-66E2C0785D5D}" presName="iconRect" presStyleLbl="node1" presStyleIdx="0" presStyleCnt="5" custScaleX="159994" custScaleY="114385"/>
      <dgm:spPr>
        <a:blipFill dpi="0" rotWithShape="1">
          <a:blip xmlns:r="http://schemas.openxmlformats.org/officeDocument/2006/relationships" r:embed="rId1"/>
          <a:srcRect/>
          <a:stretch>
            <a:fillRect/>
          </a:stretch>
        </a:blipFill>
      </dgm:spPr>
      <dgm:extLst>
        <a:ext uri="{E40237B7-FDA0-4F09-8148-C483321AD2D9}">
          <dgm14:cNvPr xmlns:dgm14="http://schemas.microsoft.com/office/drawing/2010/diagram" id="0" name="" descr="Coins"/>
        </a:ext>
      </dgm:extLst>
    </dgm:pt>
    <dgm:pt modelId="{BCB93AE1-FE44-4FE8-B520-967FB45A360F}" type="pres">
      <dgm:prSet presAssocID="{3CF9994B-DB6B-4490-8742-66E2C0785D5D}" presName="spaceRect" presStyleCnt="0"/>
      <dgm:spPr/>
    </dgm:pt>
    <dgm:pt modelId="{DDFEE6FB-73E5-4BCD-955F-5E31DFB50213}" type="pres">
      <dgm:prSet presAssocID="{3CF9994B-DB6B-4490-8742-66E2C0785D5D}" presName="textRect" presStyleLbl="revTx" presStyleIdx="0" presStyleCnt="5">
        <dgm:presLayoutVars>
          <dgm:chMax val="1"/>
          <dgm:chPref val="1"/>
        </dgm:presLayoutVars>
      </dgm:prSet>
      <dgm:spPr/>
    </dgm:pt>
    <dgm:pt modelId="{41BB798C-80A1-4DA7-82DB-A39F6437A685}" type="pres">
      <dgm:prSet presAssocID="{FF7D772B-18F3-4BFD-A052-11E56D338ED0}" presName="sibTrans" presStyleCnt="0"/>
      <dgm:spPr/>
    </dgm:pt>
    <dgm:pt modelId="{118216F6-3B80-4FDE-AC82-D56E0EB63AA1}" type="pres">
      <dgm:prSet presAssocID="{4CDD0983-0ADA-47B8-8CE4-C4A2CBD3452D}" presName="compNode" presStyleCnt="0"/>
      <dgm:spPr/>
    </dgm:pt>
    <dgm:pt modelId="{47FDCE0C-C23F-4FF0-BD3D-E34B2E184AA2}" type="pres">
      <dgm:prSet presAssocID="{4CDD0983-0ADA-47B8-8CE4-C4A2CBD3452D}" presName="iconRect" presStyleLbl="node1" presStyleIdx="1" presStyleCnt="5" custScaleX="121641" custScaleY="155811"/>
      <dgm:spPr>
        <a:blipFill>
          <a:blip xmlns:r="http://schemas.openxmlformats.org/officeDocument/2006/relationships" r:embed="rId2"/>
          <a:srcRect/>
          <a:stretch>
            <a:fillRect l="-2000" r="-2000"/>
          </a:stretch>
        </a:blipFill>
      </dgm:spPr>
    </dgm:pt>
    <dgm:pt modelId="{8E024776-D7E5-40AD-99F4-029C7DEC0F31}" type="pres">
      <dgm:prSet presAssocID="{4CDD0983-0ADA-47B8-8CE4-C4A2CBD3452D}" presName="spaceRect" presStyleCnt="0"/>
      <dgm:spPr/>
    </dgm:pt>
    <dgm:pt modelId="{7D53E1CE-C68F-408E-92FE-9D998A469187}" type="pres">
      <dgm:prSet presAssocID="{4CDD0983-0ADA-47B8-8CE4-C4A2CBD3452D}" presName="textRect" presStyleLbl="revTx" presStyleIdx="1" presStyleCnt="5">
        <dgm:presLayoutVars>
          <dgm:chMax val="1"/>
          <dgm:chPref val="1"/>
        </dgm:presLayoutVars>
      </dgm:prSet>
      <dgm:spPr/>
    </dgm:pt>
    <dgm:pt modelId="{047FDAAB-38E4-40C2-9972-14B1348CC1FD}" type="pres">
      <dgm:prSet presAssocID="{A6083F6B-213E-476D-9E4C-409017A91C3B}" presName="sibTrans" presStyleCnt="0"/>
      <dgm:spPr/>
    </dgm:pt>
    <dgm:pt modelId="{21396EDA-8E0D-4140-B0C4-BB8B782FA633}" type="pres">
      <dgm:prSet presAssocID="{C74C722D-CA02-0547-8E9E-A10B958E0A82}" presName="compNode" presStyleCnt="0"/>
      <dgm:spPr/>
    </dgm:pt>
    <dgm:pt modelId="{6881D8FD-B0C0-6D4E-89FC-194EF59B2EC5}" type="pres">
      <dgm:prSet presAssocID="{C74C722D-CA02-0547-8E9E-A10B958E0A82}" presName="iconRect" presStyleLbl="node1" presStyleIdx="2" presStyleCnt="5" custScaleX="150078" custScaleY="15118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6D04B269-62C3-5841-887B-A94A4F49C570}" type="pres">
      <dgm:prSet presAssocID="{C74C722D-CA02-0547-8E9E-A10B958E0A82}" presName="spaceRect" presStyleCnt="0"/>
      <dgm:spPr/>
    </dgm:pt>
    <dgm:pt modelId="{77F456DA-0F07-DB41-8F26-22D0F378D323}" type="pres">
      <dgm:prSet presAssocID="{C74C722D-CA02-0547-8E9E-A10B958E0A82}" presName="textRect" presStyleLbl="revTx" presStyleIdx="2" presStyleCnt="5">
        <dgm:presLayoutVars>
          <dgm:chMax val="1"/>
          <dgm:chPref val="1"/>
        </dgm:presLayoutVars>
      </dgm:prSet>
      <dgm:spPr/>
    </dgm:pt>
    <dgm:pt modelId="{C8265A5C-C90B-4B47-820E-9386CA24E1D0}" type="pres">
      <dgm:prSet presAssocID="{53B1E7B5-E05D-EB46-93F2-329ED1A02E29}" presName="sibTrans" presStyleCnt="0"/>
      <dgm:spPr/>
    </dgm:pt>
    <dgm:pt modelId="{61D5AD0F-1916-441D-AFC7-265DFCB44009}" type="pres">
      <dgm:prSet presAssocID="{AC787A0D-A8CA-4472-AD0F-D96F7CFBE642}" presName="compNode" presStyleCnt="0"/>
      <dgm:spPr/>
    </dgm:pt>
    <dgm:pt modelId="{366B5150-2704-45C6-A62A-8C78FF628786}" type="pres">
      <dgm:prSet presAssocID="{AC787A0D-A8CA-4472-AD0F-D96F7CFBE642}" presName="iconRect" presStyleLbl="node1" presStyleIdx="3" presStyleCnt="5" custScaleX="136856" custScaleY="142149"/>
      <dgm:spPr>
        <a:blipFill>
          <a:blip xmlns:r="http://schemas.openxmlformats.org/officeDocument/2006/relationships" r:embed="rId4"/>
          <a:stretch>
            <a:fillRect/>
          </a:stretch>
        </a:blipFill>
      </dgm:spPr>
      <dgm:extLst>
        <a:ext uri="{E40237B7-FDA0-4F09-8148-C483321AD2D9}">
          <dgm14:cNvPr xmlns:dgm14="http://schemas.microsoft.com/office/drawing/2010/diagram" id="0" name="" descr="Ribbon"/>
        </a:ext>
      </dgm:extLst>
    </dgm:pt>
    <dgm:pt modelId="{85164878-FCF9-4F7D-ACF2-1B37244C3A2E}" type="pres">
      <dgm:prSet presAssocID="{AC787A0D-A8CA-4472-AD0F-D96F7CFBE642}" presName="spaceRect" presStyleCnt="0"/>
      <dgm:spPr/>
    </dgm:pt>
    <dgm:pt modelId="{C2659840-9BD4-440E-8A0F-3E19227678CE}" type="pres">
      <dgm:prSet presAssocID="{AC787A0D-A8CA-4472-AD0F-D96F7CFBE642}" presName="textRect" presStyleLbl="revTx" presStyleIdx="3" presStyleCnt="5">
        <dgm:presLayoutVars>
          <dgm:chMax val="1"/>
          <dgm:chPref val="1"/>
        </dgm:presLayoutVars>
      </dgm:prSet>
      <dgm:spPr/>
    </dgm:pt>
    <dgm:pt modelId="{5203EAD5-8762-478C-85E3-19447024BD6C}" type="pres">
      <dgm:prSet presAssocID="{522A4F03-720E-4DD9-9B5B-7B55B637CB51}" presName="sibTrans" presStyleCnt="0"/>
      <dgm:spPr/>
    </dgm:pt>
    <dgm:pt modelId="{2D1350F8-CED5-470E-B418-3051239A32F8}" type="pres">
      <dgm:prSet presAssocID="{FD7CB7A6-E4F6-4EE6-8A1E-3FE5DB24D395}" presName="compNode" presStyleCnt="0"/>
      <dgm:spPr/>
    </dgm:pt>
    <dgm:pt modelId="{B7F783EA-8DCF-40EF-AD66-BA517A50BE2E}" type="pres">
      <dgm:prSet presAssocID="{FD7CB7A6-E4F6-4EE6-8A1E-3FE5DB24D395}" presName="iconRect" presStyleLbl="node1" presStyleIdx="4"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eciduous tree with solid fill"/>
        </a:ext>
      </dgm:extLst>
    </dgm:pt>
    <dgm:pt modelId="{908DD6CE-4A3B-4ED2-96F8-A1B9BA3976D6}" type="pres">
      <dgm:prSet presAssocID="{FD7CB7A6-E4F6-4EE6-8A1E-3FE5DB24D395}" presName="spaceRect" presStyleCnt="0"/>
      <dgm:spPr/>
    </dgm:pt>
    <dgm:pt modelId="{D5804285-21FC-407F-B4B6-BD94E36B8FED}" type="pres">
      <dgm:prSet presAssocID="{FD7CB7A6-E4F6-4EE6-8A1E-3FE5DB24D395}" presName="textRect" presStyleLbl="revTx" presStyleIdx="4" presStyleCnt="5">
        <dgm:presLayoutVars>
          <dgm:chMax val="1"/>
          <dgm:chPref val="1"/>
        </dgm:presLayoutVars>
      </dgm:prSet>
      <dgm:spPr/>
    </dgm:pt>
  </dgm:ptLst>
  <dgm:cxnLst>
    <dgm:cxn modelId="{1838D60F-BBD0-4273-90F8-F4E675C1A909}" srcId="{9EE36219-32E5-4C05-8B39-67CCD6D0038A}" destId="{AC787A0D-A8CA-4472-AD0F-D96F7CFBE642}" srcOrd="3" destOrd="0" parTransId="{D9343429-33EF-41DC-8A75-EE67EFDF7376}" sibTransId="{522A4F03-720E-4DD9-9B5B-7B55B637CB51}"/>
    <dgm:cxn modelId="{04D3AF10-A3A1-446B-9D85-BD217D75261F}" type="presOf" srcId="{9EE36219-32E5-4C05-8B39-67CCD6D0038A}" destId="{340BDD1B-3742-42AA-BBD6-E946FB99CB53}" srcOrd="0" destOrd="0" presId="urn:microsoft.com/office/officeart/2018/2/layout/IconLabelList"/>
    <dgm:cxn modelId="{CABEB516-666C-7A4A-B2A7-A87E46E6827C}" type="presOf" srcId="{AC787A0D-A8CA-4472-AD0F-D96F7CFBE642}" destId="{C2659840-9BD4-440E-8A0F-3E19227678CE}" srcOrd="0" destOrd="0" presId="urn:microsoft.com/office/officeart/2018/2/layout/IconLabelList"/>
    <dgm:cxn modelId="{855A0C36-0131-4E33-A975-2460A0C9E9D9}" srcId="{9EE36219-32E5-4C05-8B39-67CCD6D0038A}" destId="{FD7CB7A6-E4F6-4EE6-8A1E-3FE5DB24D395}" srcOrd="4" destOrd="0" parTransId="{0C76E71D-3F0E-45C4-A72A-B6073DCC0183}" sibTransId="{64312E07-F6FE-4BCA-BCFA-3F22E83647CF}"/>
    <dgm:cxn modelId="{8550586E-D0BC-AC4A-8A41-8DE068BCE00D}" type="presOf" srcId="{3CF9994B-DB6B-4490-8742-66E2C0785D5D}" destId="{DDFEE6FB-73E5-4BCD-955F-5E31DFB50213}" srcOrd="0" destOrd="0" presId="urn:microsoft.com/office/officeart/2018/2/layout/IconLabelList"/>
    <dgm:cxn modelId="{A2AC6C98-3FE0-7F48-9C48-42DD4F01DFBF}" type="presOf" srcId="{FD7CB7A6-E4F6-4EE6-8A1E-3FE5DB24D395}" destId="{D5804285-21FC-407F-B4B6-BD94E36B8FED}" srcOrd="0" destOrd="0" presId="urn:microsoft.com/office/officeart/2018/2/layout/IconLabelList"/>
    <dgm:cxn modelId="{0AA4CBCC-D70B-42CE-857F-B1BD8600D7CE}" srcId="{9EE36219-32E5-4C05-8B39-67CCD6D0038A}" destId="{4CDD0983-0ADA-47B8-8CE4-C4A2CBD3452D}" srcOrd="1" destOrd="0" parTransId="{BC41CEDA-03FA-4322-8209-306B432E1061}" sibTransId="{A6083F6B-213E-476D-9E4C-409017A91C3B}"/>
    <dgm:cxn modelId="{63A315D3-C6CA-5946-966D-C7A877CE9657}" type="presOf" srcId="{4CDD0983-0ADA-47B8-8CE4-C4A2CBD3452D}" destId="{7D53E1CE-C68F-408E-92FE-9D998A469187}" srcOrd="0" destOrd="0" presId="urn:microsoft.com/office/officeart/2018/2/layout/IconLabelList"/>
    <dgm:cxn modelId="{A22AA6D4-D050-1743-815B-3C2169D3A2F0}" srcId="{9EE36219-32E5-4C05-8B39-67CCD6D0038A}" destId="{C74C722D-CA02-0547-8E9E-A10B958E0A82}" srcOrd="2" destOrd="0" parTransId="{F257DBC1-C6BE-5945-8C1C-47E8539451A5}" sibTransId="{53B1E7B5-E05D-EB46-93F2-329ED1A02E29}"/>
    <dgm:cxn modelId="{73B504DD-5EB8-492E-BAE8-1A712726EB9F}" srcId="{9EE36219-32E5-4C05-8B39-67CCD6D0038A}" destId="{3CF9994B-DB6B-4490-8742-66E2C0785D5D}" srcOrd="0" destOrd="0" parTransId="{DE9AE07B-1E5C-4ABA-A3E0-3C15FF2A335E}" sibTransId="{FF7D772B-18F3-4BFD-A052-11E56D338ED0}"/>
    <dgm:cxn modelId="{DDFE87F4-DF6F-BE4B-AFB0-CC9C78F5F17D}" type="presOf" srcId="{C74C722D-CA02-0547-8E9E-A10B958E0A82}" destId="{77F456DA-0F07-DB41-8F26-22D0F378D323}" srcOrd="0" destOrd="0" presId="urn:microsoft.com/office/officeart/2018/2/layout/IconLabelList"/>
    <dgm:cxn modelId="{7B24D31E-14BF-D540-BEEE-5D31AC3E8EE2}" type="presParOf" srcId="{340BDD1B-3742-42AA-BBD6-E946FB99CB53}" destId="{15E37F55-76FA-46F8-959D-CDABD680318B}" srcOrd="0" destOrd="0" presId="urn:microsoft.com/office/officeart/2018/2/layout/IconLabelList"/>
    <dgm:cxn modelId="{53E643C0-298A-2E44-B65D-516B6A551757}" type="presParOf" srcId="{15E37F55-76FA-46F8-959D-CDABD680318B}" destId="{DCE38B07-F7C8-49BF-A5F4-1AC22B1D018A}" srcOrd="0" destOrd="0" presId="urn:microsoft.com/office/officeart/2018/2/layout/IconLabelList"/>
    <dgm:cxn modelId="{A5B23D42-D5B7-714C-8EEE-963CF86F0D67}" type="presParOf" srcId="{15E37F55-76FA-46F8-959D-CDABD680318B}" destId="{BCB93AE1-FE44-4FE8-B520-967FB45A360F}" srcOrd="1" destOrd="0" presId="urn:microsoft.com/office/officeart/2018/2/layout/IconLabelList"/>
    <dgm:cxn modelId="{19496720-94F1-BD4A-AC40-85F515E4122C}" type="presParOf" srcId="{15E37F55-76FA-46F8-959D-CDABD680318B}" destId="{DDFEE6FB-73E5-4BCD-955F-5E31DFB50213}" srcOrd="2" destOrd="0" presId="urn:microsoft.com/office/officeart/2018/2/layout/IconLabelList"/>
    <dgm:cxn modelId="{530B3813-5642-B242-A2ED-9D00968765B0}" type="presParOf" srcId="{340BDD1B-3742-42AA-BBD6-E946FB99CB53}" destId="{41BB798C-80A1-4DA7-82DB-A39F6437A685}" srcOrd="1" destOrd="0" presId="urn:microsoft.com/office/officeart/2018/2/layout/IconLabelList"/>
    <dgm:cxn modelId="{FDC6B625-C99A-FA4F-BDD2-FC82A6491574}" type="presParOf" srcId="{340BDD1B-3742-42AA-BBD6-E946FB99CB53}" destId="{118216F6-3B80-4FDE-AC82-D56E0EB63AA1}" srcOrd="2" destOrd="0" presId="urn:microsoft.com/office/officeart/2018/2/layout/IconLabelList"/>
    <dgm:cxn modelId="{665A753E-46EE-F549-9D77-651CB663028E}" type="presParOf" srcId="{118216F6-3B80-4FDE-AC82-D56E0EB63AA1}" destId="{47FDCE0C-C23F-4FF0-BD3D-E34B2E184AA2}" srcOrd="0" destOrd="0" presId="urn:microsoft.com/office/officeart/2018/2/layout/IconLabelList"/>
    <dgm:cxn modelId="{FF3B932D-985D-8E44-AE55-0F8D1AA17DEF}" type="presParOf" srcId="{118216F6-3B80-4FDE-AC82-D56E0EB63AA1}" destId="{8E024776-D7E5-40AD-99F4-029C7DEC0F31}" srcOrd="1" destOrd="0" presId="urn:microsoft.com/office/officeart/2018/2/layout/IconLabelList"/>
    <dgm:cxn modelId="{190DB9EA-7A00-C64C-8638-3686526B0F4E}" type="presParOf" srcId="{118216F6-3B80-4FDE-AC82-D56E0EB63AA1}" destId="{7D53E1CE-C68F-408E-92FE-9D998A469187}" srcOrd="2" destOrd="0" presId="urn:microsoft.com/office/officeart/2018/2/layout/IconLabelList"/>
    <dgm:cxn modelId="{25FF796C-BCDF-BE49-AC1F-E33EAD2B6774}" type="presParOf" srcId="{340BDD1B-3742-42AA-BBD6-E946FB99CB53}" destId="{047FDAAB-38E4-40C2-9972-14B1348CC1FD}" srcOrd="3" destOrd="0" presId="urn:microsoft.com/office/officeart/2018/2/layout/IconLabelList"/>
    <dgm:cxn modelId="{11E65E9E-F50B-7941-BBB6-93EC5468C9AD}" type="presParOf" srcId="{340BDD1B-3742-42AA-BBD6-E946FB99CB53}" destId="{21396EDA-8E0D-4140-B0C4-BB8B782FA633}" srcOrd="4" destOrd="0" presId="urn:microsoft.com/office/officeart/2018/2/layout/IconLabelList"/>
    <dgm:cxn modelId="{F041DA5C-1A6D-A949-B44E-84A88FB8DADF}" type="presParOf" srcId="{21396EDA-8E0D-4140-B0C4-BB8B782FA633}" destId="{6881D8FD-B0C0-6D4E-89FC-194EF59B2EC5}" srcOrd="0" destOrd="0" presId="urn:microsoft.com/office/officeart/2018/2/layout/IconLabelList"/>
    <dgm:cxn modelId="{40C0A49D-772F-F642-886D-1E17526E44FE}" type="presParOf" srcId="{21396EDA-8E0D-4140-B0C4-BB8B782FA633}" destId="{6D04B269-62C3-5841-887B-A94A4F49C570}" srcOrd="1" destOrd="0" presId="urn:microsoft.com/office/officeart/2018/2/layout/IconLabelList"/>
    <dgm:cxn modelId="{482B5E64-3A23-7D4E-BACF-754B08EDFB6C}" type="presParOf" srcId="{21396EDA-8E0D-4140-B0C4-BB8B782FA633}" destId="{77F456DA-0F07-DB41-8F26-22D0F378D323}" srcOrd="2" destOrd="0" presId="urn:microsoft.com/office/officeart/2018/2/layout/IconLabelList"/>
    <dgm:cxn modelId="{430D30E2-51BD-AD43-AD04-0A0CA25F6958}" type="presParOf" srcId="{340BDD1B-3742-42AA-BBD6-E946FB99CB53}" destId="{C8265A5C-C90B-4B47-820E-9386CA24E1D0}" srcOrd="5" destOrd="0" presId="urn:microsoft.com/office/officeart/2018/2/layout/IconLabelList"/>
    <dgm:cxn modelId="{3C383654-D0D5-3E42-B25F-B69A84AD26AE}" type="presParOf" srcId="{340BDD1B-3742-42AA-BBD6-E946FB99CB53}" destId="{61D5AD0F-1916-441D-AFC7-265DFCB44009}" srcOrd="6" destOrd="0" presId="urn:microsoft.com/office/officeart/2018/2/layout/IconLabelList"/>
    <dgm:cxn modelId="{5BCBB945-D58A-0346-8D7A-FFE66CAE72D7}" type="presParOf" srcId="{61D5AD0F-1916-441D-AFC7-265DFCB44009}" destId="{366B5150-2704-45C6-A62A-8C78FF628786}" srcOrd="0" destOrd="0" presId="urn:microsoft.com/office/officeart/2018/2/layout/IconLabelList"/>
    <dgm:cxn modelId="{7AFE4BD0-2AE2-1B47-96AC-5591534285FB}" type="presParOf" srcId="{61D5AD0F-1916-441D-AFC7-265DFCB44009}" destId="{85164878-FCF9-4F7D-ACF2-1B37244C3A2E}" srcOrd="1" destOrd="0" presId="urn:microsoft.com/office/officeart/2018/2/layout/IconLabelList"/>
    <dgm:cxn modelId="{97AE5699-945C-C142-9D93-221885BAD3DE}" type="presParOf" srcId="{61D5AD0F-1916-441D-AFC7-265DFCB44009}" destId="{C2659840-9BD4-440E-8A0F-3E19227678CE}" srcOrd="2" destOrd="0" presId="urn:microsoft.com/office/officeart/2018/2/layout/IconLabelList"/>
    <dgm:cxn modelId="{58841056-94A6-084F-9B3E-570C9F8B6481}" type="presParOf" srcId="{340BDD1B-3742-42AA-BBD6-E946FB99CB53}" destId="{5203EAD5-8762-478C-85E3-19447024BD6C}" srcOrd="7" destOrd="0" presId="urn:microsoft.com/office/officeart/2018/2/layout/IconLabelList"/>
    <dgm:cxn modelId="{BE3E0707-8751-0548-A5D2-0F5879FCEAD9}" type="presParOf" srcId="{340BDD1B-3742-42AA-BBD6-E946FB99CB53}" destId="{2D1350F8-CED5-470E-B418-3051239A32F8}" srcOrd="8" destOrd="0" presId="urn:microsoft.com/office/officeart/2018/2/layout/IconLabelList"/>
    <dgm:cxn modelId="{7C7F5DEE-C8C6-C14E-BA8D-05460655EDC9}" type="presParOf" srcId="{2D1350F8-CED5-470E-B418-3051239A32F8}" destId="{B7F783EA-8DCF-40EF-AD66-BA517A50BE2E}" srcOrd="0" destOrd="0" presId="urn:microsoft.com/office/officeart/2018/2/layout/IconLabelList"/>
    <dgm:cxn modelId="{D65202A4-E570-A04B-8FB6-FF8DC26F966E}" type="presParOf" srcId="{2D1350F8-CED5-470E-B418-3051239A32F8}" destId="{908DD6CE-4A3B-4ED2-96F8-A1B9BA3976D6}" srcOrd="1" destOrd="0" presId="urn:microsoft.com/office/officeart/2018/2/layout/IconLabelList"/>
    <dgm:cxn modelId="{BBFB6749-882A-BD43-A35B-51940ADAB440}" type="presParOf" srcId="{2D1350F8-CED5-470E-B418-3051239A32F8}" destId="{D5804285-21FC-407F-B4B6-BD94E36B8FE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F0986-D238-4DCD-9D73-5FF8B4CA4C5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00B58719-0833-4853-BDD4-CF0C38391FB2}">
      <dgm:prSet/>
      <dgm:spPr/>
      <dgm:t>
        <a:bodyPr/>
        <a:lstStyle/>
        <a:p>
          <a:r>
            <a:rPr lang="en-AU" dirty="0">
              <a:latin typeface="+mj-lt"/>
            </a:rPr>
            <a:t>An </a:t>
          </a:r>
          <a:r>
            <a:rPr lang="en-AU" b="1" dirty="0">
              <a:latin typeface="+mj-lt"/>
            </a:rPr>
            <a:t>Information Statement </a:t>
          </a:r>
          <a:r>
            <a:rPr lang="en-AU" dirty="0">
              <a:latin typeface="+mj-lt"/>
            </a:rPr>
            <a:t>is a public document that accompanies all AfN Environmental Accounts. </a:t>
          </a:r>
          <a:endParaRPr lang="en-US" dirty="0">
            <a:latin typeface="+mj-lt"/>
          </a:endParaRPr>
        </a:p>
      </dgm:t>
    </dgm:pt>
    <dgm:pt modelId="{DF7AC53D-6371-402E-86DA-E6E8B89404BC}" type="parTrans" cxnId="{58F819A6-C58A-4B0D-890F-1C83F8AAFE92}">
      <dgm:prSet/>
      <dgm:spPr/>
      <dgm:t>
        <a:bodyPr/>
        <a:lstStyle/>
        <a:p>
          <a:endParaRPr lang="en-US">
            <a:latin typeface="+mj-lt"/>
          </a:endParaRPr>
        </a:p>
      </dgm:t>
    </dgm:pt>
    <dgm:pt modelId="{AA616D77-919A-4221-87FF-1894F9CEB0A8}" type="sibTrans" cxnId="{58F819A6-C58A-4B0D-890F-1C83F8AAFE92}">
      <dgm:prSet/>
      <dgm:spPr/>
      <dgm:t>
        <a:bodyPr/>
        <a:lstStyle/>
        <a:p>
          <a:endParaRPr lang="en-US">
            <a:latin typeface="+mj-lt"/>
          </a:endParaRPr>
        </a:p>
      </dgm:t>
    </dgm:pt>
    <dgm:pt modelId="{F4757372-1FC4-4E0C-A34D-97D0407528C2}">
      <dgm:prSet/>
      <dgm:spPr/>
      <dgm:t>
        <a:bodyPr/>
        <a:lstStyle/>
        <a:p>
          <a:r>
            <a:rPr lang="en-AU">
              <a:latin typeface="+mj-lt"/>
            </a:rPr>
            <a:t>It includes:</a:t>
          </a:r>
          <a:endParaRPr lang="en-US">
            <a:latin typeface="+mj-lt"/>
          </a:endParaRPr>
        </a:p>
      </dgm:t>
    </dgm:pt>
    <dgm:pt modelId="{F8F95389-C11E-433B-9BFB-E9D7D124AE88}" type="parTrans" cxnId="{5089C7F4-8430-4E02-9184-F0548A79D6D7}">
      <dgm:prSet/>
      <dgm:spPr/>
      <dgm:t>
        <a:bodyPr/>
        <a:lstStyle/>
        <a:p>
          <a:endParaRPr lang="en-US">
            <a:latin typeface="+mj-lt"/>
          </a:endParaRPr>
        </a:p>
      </dgm:t>
    </dgm:pt>
    <dgm:pt modelId="{FBBBF26E-E9B7-42FF-B33A-9BD5FA287B99}" type="sibTrans" cxnId="{5089C7F4-8430-4E02-9184-F0548A79D6D7}">
      <dgm:prSet/>
      <dgm:spPr/>
      <dgm:t>
        <a:bodyPr/>
        <a:lstStyle/>
        <a:p>
          <a:endParaRPr lang="en-US">
            <a:latin typeface="+mj-lt"/>
          </a:endParaRPr>
        </a:p>
      </dgm:t>
    </dgm:pt>
    <dgm:pt modelId="{836B492E-841D-4799-BB55-F2B1FD704FE7}">
      <dgm:prSet custT="1"/>
      <dgm:spPr/>
      <dgm:t>
        <a:bodyPr/>
        <a:lstStyle/>
        <a:p>
          <a:r>
            <a:rPr lang="en-AU" sz="1100" dirty="0">
              <a:latin typeface="+mj-lt"/>
            </a:rPr>
            <a:t>An introduction to the account context, purpose and scope</a:t>
          </a:r>
          <a:endParaRPr lang="en-US" sz="1100" dirty="0">
            <a:latin typeface="+mj-lt"/>
          </a:endParaRPr>
        </a:p>
      </dgm:t>
    </dgm:pt>
    <dgm:pt modelId="{6E2066E9-E6A2-446D-892A-182F65C507BB}" type="parTrans" cxnId="{84EC88CC-CD47-42FA-A7A6-A0936D7D0A62}">
      <dgm:prSet/>
      <dgm:spPr/>
      <dgm:t>
        <a:bodyPr/>
        <a:lstStyle/>
        <a:p>
          <a:endParaRPr lang="en-US">
            <a:latin typeface="+mj-lt"/>
          </a:endParaRPr>
        </a:p>
      </dgm:t>
    </dgm:pt>
    <dgm:pt modelId="{FCEEDB72-82AE-48FE-A822-559B3C498942}" type="sibTrans" cxnId="{84EC88CC-CD47-42FA-A7A6-A0936D7D0A62}">
      <dgm:prSet/>
      <dgm:spPr/>
      <dgm:t>
        <a:bodyPr/>
        <a:lstStyle/>
        <a:p>
          <a:endParaRPr lang="en-US">
            <a:latin typeface="+mj-lt"/>
          </a:endParaRPr>
        </a:p>
      </dgm:t>
    </dgm:pt>
    <dgm:pt modelId="{D9313C06-445E-4477-99A5-F2815410F08C}">
      <dgm:prSet custT="1"/>
      <dgm:spPr/>
      <dgm:t>
        <a:bodyPr/>
        <a:lstStyle/>
        <a:p>
          <a:r>
            <a:rPr lang="en-AU" sz="1100" dirty="0">
              <a:latin typeface="+mj-lt"/>
            </a:rPr>
            <a:t>A simple description of the process </a:t>
          </a:r>
          <a:endParaRPr lang="en-US" sz="1100" dirty="0">
            <a:latin typeface="+mj-lt"/>
          </a:endParaRPr>
        </a:p>
      </dgm:t>
    </dgm:pt>
    <dgm:pt modelId="{0B15C0C3-8D79-4328-B24B-5E6F14B23CB9}" type="parTrans" cxnId="{38EEE764-02AC-4DE0-A255-F920021135C2}">
      <dgm:prSet/>
      <dgm:spPr/>
      <dgm:t>
        <a:bodyPr/>
        <a:lstStyle/>
        <a:p>
          <a:endParaRPr lang="en-US">
            <a:latin typeface="+mj-lt"/>
          </a:endParaRPr>
        </a:p>
      </dgm:t>
    </dgm:pt>
    <dgm:pt modelId="{28C014B6-0413-4117-8F07-F682BBF0199A}" type="sibTrans" cxnId="{38EEE764-02AC-4DE0-A255-F920021135C2}">
      <dgm:prSet/>
      <dgm:spPr/>
      <dgm:t>
        <a:bodyPr/>
        <a:lstStyle/>
        <a:p>
          <a:endParaRPr lang="en-US">
            <a:latin typeface="+mj-lt"/>
          </a:endParaRPr>
        </a:p>
      </dgm:t>
    </dgm:pt>
    <dgm:pt modelId="{52157052-5EE2-4616-BE83-9023CE350E29}">
      <dgm:prSet custT="1"/>
      <dgm:spPr/>
      <dgm:t>
        <a:bodyPr/>
        <a:lstStyle/>
        <a:p>
          <a:r>
            <a:rPr lang="en-AU" sz="1100" dirty="0">
              <a:latin typeface="+mj-lt"/>
            </a:rPr>
            <a:t>A summary of the outcomes</a:t>
          </a:r>
          <a:endParaRPr lang="en-US" sz="1100" dirty="0">
            <a:latin typeface="+mj-lt"/>
          </a:endParaRPr>
        </a:p>
      </dgm:t>
    </dgm:pt>
    <dgm:pt modelId="{E52CC0F9-70A5-4F02-9683-021D46F3AE7F}" type="parTrans" cxnId="{26E4188E-C645-48AD-B5CF-DF00F509973A}">
      <dgm:prSet/>
      <dgm:spPr/>
      <dgm:t>
        <a:bodyPr/>
        <a:lstStyle/>
        <a:p>
          <a:endParaRPr lang="en-US">
            <a:latin typeface="+mj-lt"/>
          </a:endParaRPr>
        </a:p>
      </dgm:t>
    </dgm:pt>
    <dgm:pt modelId="{E7D9143A-FE10-4336-8F5E-AB55B9CB705B}" type="sibTrans" cxnId="{26E4188E-C645-48AD-B5CF-DF00F509973A}">
      <dgm:prSet/>
      <dgm:spPr/>
      <dgm:t>
        <a:bodyPr/>
        <a:lstStyle/>
        <a:p>
          <a:endParaRPr lang="en-US">
            <a:latin typeface="+mj-lt"/>
          </a:endParaRPr>
        </a:p>
      </dgm:t>
    </dgm:pt>
    <dgm:pt modelId="{6D9249BE-8457-4BCE-91EC-39ABACAD03A6}">
      <dgm:prSet custT="1"/>
      <dgm:spPr/>
      <dgm:t>
        <a:bodyPr/>
        <a:lstStyle/>
        <a:p>
          <a:r>
            <a:rPr lang="en-AU" sz="1100" dirty="0">
              <a:latin typeface="+mj-lt"/>
            </a:rPr>
            <a:t>Identification and acknowledgement of limitations</a:t>
          </a:r>
          <a:endParaRPr lang="en-US" sz="1100" dirty="0">
            <a:latin typeface="+mj-lt"/>
          </a:endParaRPr>
        </a:p>
      </dgm:t>
    </dgm:pt>
    <dgm:pt modelId="{7E19E44A-EF11-4AE6-A0E6-521B3A7C12E1}" type="parTrans" cxnId="{E4EDE349-84A7-40B8-822C-1388AF8E7FB9}">
      <dgm:prSet/>
      <dgm:spPr/>
      <dgm:t>
        <a:bodyPr/>
        <a:lstStyle/>
        <a:p>
          <a:endParaRPr lang="en-US">
            <a:latin typeface="+mj-lt"/>
          </a:endParaRPr>
        </a:p>
      </dgm:t>
    </dgm:pt>
    <dgm:pt modelId="{2CCDEAA7-3822-4B56-919E-C97CFEEA06A1}" type="sibTrans" cxnId="{E4EDE349-84A7-40B8-822C-1388AF8E7FB9}">
      <dgm:prSet/>
      <dgm:spPr/>
      <dgm:t>
        <a:bodyPr/>
        <a:lstStyle/>
        <a:p>
          <a:endParaRPr lang="en-US">
            <a:latin typeface="+mj-lt"/>
          </a:endParaRPr>
        </a:p>
      </dgm:t>
    </dgm:pt>
    <dgm:pt modelId="{A3C6230D-9C2B-4C2D-AEDD-50DB0DAC148A}">
      <dgm:prSet/>
      <dgm:spPr/>
      <dgm:t>
        <a:bodyPr/>
        <a:lstStyle/>
        <a:p>
          <a:r>
            <a:rPr lang="en-AU" dirty="0">
              <a:latin typeface="+mj-lt"/>
            </a:rPr>
            <a:t>It provides complete transparency in an easy-to-understand format, which allow the market to understand exactly what was involved in creating the account. </a:t>
          </a:r>
          <a:endParaRPr lang="en-US" dirty="0">
            <a:latin typeface="+mj-lt"/>
          </a:endParaRPr>
        </a:p>
      </dgm:t>
    </dgm:pt>
    <dgm:pt modelId="{40D817E1-8CFB-45CA-95AA-EE259CBE5149}" type="parTrans" cxnId="{58EF9DD1-0EBA-41A3-A8A3-0FA069893B2E}">
      <dgm:prSet/>
      <dgm:spPr/>
      <dgm:t>
        <a:bodyPr/>
        <a:lstStyle/>
        <a:p>
          <a:endParaRPr lang="en-US">
            <a:latin typeface="+mj-lt"/>
          </a:endParaRPr>
        </a:p>
      </dgm:t>
    </dgm:pt>
    <dgm:pt modelId="{C795E5B0-D250-415F-8EF4-6B38AE116241}" type="sibTrans" cxnId="{58EF9DD1-0EBA-41A3-A8A3-0FA069893B2E}">
      <dgm:prSet/>
      <dgm:spPr/>
      <dgm:t>
        <a:bodyPr/>
        <a:lstStyle/>
        <a:p>
          <a:endParaRPr lang="en-US">
            <a:latin typeface="+mj-lt"/>
          </a:endParaRPr>
        </a:p>
      </dgm:t>
    </dgm:pt>
    <dgm:pt modelId="{A29AB143-793D-8C48-B34B-74B8F63DA815}" type="pres">
      <dgm:prSet presAssocID="{3B6F0986-D238-4DCD-9D73-5FF8B4CA4C50}" presName="Name0" presStyleCnt="0">
        <dgm:presLayoutVars>
          <dgm:dir/>
          <dgm:animLvl val="lvl"/>
          <dgm:resizeHandles val="exact"/>
        </dgm:presLayoutVars>
      </dgm:prSet>
      <dgm:spPr/>
    </dgm:pt>
    <dgm:pt modelId="{4841E26C-1720-D742-8EEA-1CF4EDDAF357}" type="pres">
      <dgm:prSet presAssocID="{A3C6230D-9C2B-4C2D-AEDD-50DB0DAC148A}" presName="boxAndChildren" presStyleCnt="0"/>
      <dgm:spPr/>
    </dgm:pt>
    <dgm:pt modelId="{6371774C-0526-434D-8E23-A6E42B0D1B98}" type="pres">
      <dgm:prSet presAssocID="{A3C6230D-9C2B-4C2D-AEDD-50DB0DAC148A}" presName="parentTextBox" presStyleLbl="node1" presStyleIdx="0" presStyleCnt="3"/>
      <dgm:spPr/>
    </dgm:pt>
    <dgm:pt modelId="{CFCA1EF7-7AF6-A544-987B-3E50A44FA5D3}" type="pres">
      <dgm:prSet presAssocID="{FBBBF26E-E9B7-42FF-B33A-9BD5FA287B99}" presName="sp" presStyleCnt="0"/>
      <dgm:spPr/>
    </dgm:pt>
    <dgm:pt modelId="{C330620C-7221-7D44-A7B4-FC6AB9D0FAF8}" type="pres">
      <dgm:prSet presAssocID="{F4757372-1FC4-4E0C-A34D-97D0407528C2}" presName="arrowAndChildren" presStyleCnt="0"/>
      <dgm:spPr/>
    </dgm:pt>
    <dgm:pt modelId="{CA197F78-6129-F847-9CC2-7C75DE0D8D07}" type="pres">
      <dgm:prSet presAssocID="{F4757372-1FC4-4E0C-A34D-97D0407528C2}" presName="parentTextArrow" presStyleLbl="node1" presStyleIdx="0" presStyleCnt="3"/>
      <dgm:spPr/>
    </dgm:pt>
    <dgm:pt modelId="{C71D70B2-75E5-074E-9A83-BE6347DA7167}" type="pres">
      <dgm:prSet presAssocID="{F4757372-1FC4-4E0C-A34D-97D0407528C2}" presName="arrow" presStyleLbl="node1" presStyleIdx="1" presStyleCnt="3"/>
      <dgm:spPr/>
    </dgm:pt>
    <dgm:pt modelId="{0A9B79C4-D82C-B34F-9DCC-44C81039B358}" type="pres">
      <dgm:prSet presAssocID="{F4757372-1FC4-4E0C-A34D-97D0407528C2}" presName="descendantArrow" presStyleCnt="0"/>
      <dgm:spPr/>
    </dgm:pt>
    <dgm:pt modelId="{1453318F-64AB-9D40-97CA-74C53F773A0A}" type="pres">
      <dgm:prSet presAssocID="{836B492E-841D-4799-BB55-F2B1FD704FE7}" presName="childTextArrow" presStyleLbl="fgAccFollowNode1" presStyleIdx="0" presStyleCnt="4">
        <dgm:presLayoutVars>
          <dgm:bulletEnabled val="1"/>
        </dgm:presLayoutVars>
      </dgm:prSet>
      <dgm:spPr/>
    </dgm:pt>
    <dgm:pt modelId="{2ECFBC97-C8A5-9149-988E-25245A228603}" type="pres">
      <dgm:prSet presAssocID="{D9313C06-445E-4477-99A5-F2815410F08C}" presName="childTextArrow" presStyleLbl="fgAccFollowNode1" presStyleIdx="1" presStyleCnt="4">
        <dgm:presLayoutVars>
          <dgm:bulletEnabled val="1"/>
        </dgm:presLayoutVars>
      </dgm:prSet>
      <dgm:spPr/>
    </dgm:pt>
    <dgm:pt modelId="{85AE4BC7-3FEC-4448-85BC-859F6714A779}" type="pres">
      <dgm:prSet presAssocID="{52157052-5EE2-4616-BE83-9023CE350E29}" presName="childTextArrow" presStyleLbl="fgAccFollowNode1" presStyleIdx="2" presStyleCnt="4">
        <dgm:presLayoutVars>
          <dgm:bulletEnabled val="1"/>
        </dgm:presLayoutVars>
      </dgm:prSet>
      <dgm:spPr/>
    </dgm:pt>
    <dgm:pt modelId="{80B0F6C3-DD77-5C41-8AE7-FCAA284945D7}" type="pres">
      <dgm:prSet presAssocID="{6D9249BE-8457-4BCE-91EC-39ABACAD03A6}" presName="childTextArrow" presStyleLbl="fgAccFollowNode1" presStyleIdx="3" presStyleCnt="4">
        <dgm:presLayoutVars>
          <dgm:bulletEnabled val="1"/>
        </dgm:presLayoutVars>
      </dgm:prSet>
      <dgm:spPr/>
    </dgm:pt>
    <dgm:pt modelId="{0ED32D7F-AB26-754A-9FE9-EE109778E2F7}" type="pres">
      <dgm:prSet presAssocID="{AA616D77-919A-4221-87FF-1894F9CEB0A8}" presName="sp" presStyleCnt="0"/>
      <dgm:spPr/>
    </dgm:pt>
    <dgm:pt modelId="{7CED3B69-E3F9-084A-9D3E-1DC57776FB57}" type="pres">
      <dgm:prSet presAssocID="{00B58719-0833-4853-BDD4-CF0C38391FB2}" presName="arrowAndChildren" presStyleCnt="0"/>
      <dgm:spPr/>
    </dgm:pt>
    <dgm:pt modelId="{9887842C-A480-104C-BC18-C307EB67CFD3}" type="pres">
      <dgm:prSet presAssocID="{00B58719-0833-4853-BDD4-CF0C38391FB2}" presName="parentTextArrow" presStyleLbl="node1" presStyleIdx="2" presStyleCnt="3"/>
      <dgm:spPr/>
    </dgm:pt>
  </dgm:ptLst>
  <dgm:cxnLst>
    <dgm:cxn modelId="{ECE9F702-F372-FA41-8AE0-CA8D56A19700}" type="presOf" srcId="{6D9249BE-8457-4BCE-91EC-39ABACAD03A6}" destId="{80B0F6C3-DD77-5C41-8AE7-FCAA284945D7}" srcOrd="0" destOrd="0" presId="urn:microsoft.com/office/officeart/2005/8/layout/process4"/>
    <dgm:cxn modelId="{E4EDE349-84A7-40B8-822C-1388AF8E7FB9}" srcId="{F4757372-1FC4-4E0C-A34D-97D0407528C2}" destId="{6D9249BE-8457-4BCE-91EC-39ABACAD03A6}" srcOrd="3" destOrd="0" parTransId="{7E19E44A-EF11-4AE6-A0E6-521B3A7C12E1}" sibTransId="{2CCDEAA7-3822-4B56-919E-C97CFEEA06A1}"/>
    <dgm:cxn modelId="{99B4C04D-24C5-CA46-851F-9AAB008649FB}" type="presOf" srcId="{A3C6230D-9C2B-4C2D-AEDD-50DB0DAC148A}" destId="{6371774C-0526-434D-8E23-A6E42B0D1B98}" srcOrd="0" destOrd="0" presId="urn:microsoft.com/office/officeart/2005/8/layout/process4"/>
    <dgm:cxn modelId="{38EEE764-02AC-4DE0-A255-F920021135C2}" srcId="{F4757372-1FC4-4E0C-A34D-97D0407528C2}" destId="{D9313C06-445E-4477-99A5-F2815410F08C}" srcOrd="1" destOrd="0" parTransId="{0B15C0C3-8D79-4328-B24B-5E6F14B23CB9}" sibTransId="{28C014B6-0413-4117-8F07-F682BBF0199A}"/>
    <dgm:cxn modelId="{D830837C-A6A1-BB40-AB9A-54DD165F1C19}" type="presOf" srcId="{D9313C06-445E-4477-99A5-F2815410F08C}" destId="{2ECFBC97-C8A5-9149-988E-25245A228603}" srcOrd="0" destOrd="0" presId="urn:microsoft.com/office/officeart/2005/8/layout/process4"/>
    <dgm:cxn modelId="{84766B83-1B31-7F45-AFD8-85556FC799A5}" type="presOf" srcId="{00B58719-0833-4853-BDD4-CF0C38391FB2}" destId="{9887842C-A480-104C-BC18-C307EB67CFD3}" srcOrd="0" destOrd="0" presId="urn:microsoft.com/office/officeart/2005/8/layout/process4"/>
    <dgm:cxn modelId="{E772E088-CB31-0548-A50A-9B9810331190}" type="presOf" srcId="{836B492E-841D-4799-BB55-F2B1FD704FE7}" destId="{1453318F-64AB-9D40-97CA-74C53F773A0A}" srcOrd="0" destOrd="0" presId="urn:microsoft.com/office/officeart/2005/8/layout/process4"/>
    <dgm:cxn modelId="{26E4188E-C645-48AD-B5CF-DF00F509973A}" srcId="{F4757372-1FC4-4E0C-A34D-97D0407528C2}" destId="{52157052-5EE2-4616-BE83-9023CE350E29}" srcOrd="2" destOrd="0" parTransId="{E52CC0F9-70A5-4F02-9683-021D46F3AE7F}" sibTransId="{E7D9143A-FE10-4336-8F5E-AB55B9CB705B}"/>
    <dgm:cxn modelId="{CDF9A690-5650-7447-AC1B-D2B9C321B3AA}" type="presOf" srcId="{3B6F0986-D238-4DCD-9D73-5FF8B4CA4C50}" destId="{A29AB143-793D-8C48-B34B-74B8F63DA815}" srcOrd="0" destOrd="0" presId="urn:microsoft.com/office/officeart/2005/8/layout/process4"/>
    <dgm:cxn modelId="{AF562A9C-A333-7747-9637-5181BCE325AC}" type="presOf" srcId="{52157052-5EE2-4616-BE83-9023CE350E29}" destId="{85AE4BC7-3FEC-4448-85BC-859F6714A779}" srcOrd="0" destOrd="0" presId="urn:microsoft.com/office/officeart/2005/8/layout/process4"/>
    <dgm:cxn modelId="{58F819A6-C58A-4B0D-890F-1C83F8AAFE92}" srcId="{3B6F0986-D238-4DCD-9D73-5FF8B4CA4C50}" destId="{00B58719-0833-4853-BDD4-CF0C38391FB2}" srcOrd="0" destOrd="0" parTransId="{DF7AC53D-6371-402E-86DA-E6E8B89404BC}" sibTransId="{AA616D77-919A-4221-87FF-1894F9CEB0A8}"/>
    <dgm:cxn modelId="{8CC5DAA7-05C2-1944-9AC2-8EC48D07BFFC}" type="presOf" srcId="{F4757372-1FC4-4E0C-A34D-97D0407528C2}" destId="{C71D70B2-75E5-074E-9A83-BE6347DA7167}" srcOrd="1" destOrd="0" presId="urn:microsoft.com/office/officeart/2005/8/layout/process4"/>
    <dgm:cxn modelId="{84EC88CC-CD47-42FA-A7A6-A0936D7D0A62}" srcId="{F4757372-1FC4-4E0C-A34D-97D0407528C2}" destId="{836B492E-841D-4799-BB55-F2B1FD704FE7}" srcOrd="0" destOrd="0" parTransId="{6E2066E9-E6A2-446D-892A-182F65C507BB}" sibTransId="{FCEEDB72-82AE-48FE-A822-559B3C498942}"/>
    <dgm:cxn modelId="{58EF9DD1-0EBA-41A3-A8A3-0FA069893B2E}" srcId="{3B6F0986-D238-4DCD-9D73-5FF8B4CA4C50}" destId="{A3C6230D-9C2B-4C2D-AEDD-50DB0DAC148A}" srcOrd="2" destOrd="0" parTransId="{40D817E1-8CFB-45CA-95AA-EE259CBE5149}" sibTransId="{C795E5B0-D250-415F-8EF4-6B38AE116241}"/>
    <dgm:cxn modelId="{E9AD14DC-6F8C-3F4F-ADCA-2067C2FB63C5}" type="presOf" srcId="{F4757372-1FC4-4E0C-A34D-97D0407528C2}" destId="{CA197F78-6129-F847-9CC2-7C75DE0D8D07}" srcOrd="0" destOrd="0" presId="urn:microsoft.com/office/officeart/2005/8/layout/process4"/>
    <dgm:cxn modelId="{5089C7F4-8430-4E02-9184-F0548A79D6D7}" srcId="{3B6F0986-D238-4DCD-9D73-5FF8B4CA4C50}" destId="{F4757372-1FC4-4E0C-A34D-97D0407528C2}" srcOrd="1" destOrd="0" parTransId="{F8F95389-C11E-433B-9BFB-E9D7D124AE88}" sibTransId="{FBBBF26E-E9B7-42FF-B33A-9BD5FA287B99}"/>
    <dgm:cxn modelId="{D8462CA0-2234-6343-BA09-E0DA6B398958}" type="presParOf" srcId="{A29AB143-793D-8C48-B34B-74B8F63DA815}" destId="{4841E26C-1720-D742-8EEA-1CF4EDDAF357}" srcOrd="0" destOrd="0" presId="urn:microsoft.com/office/officeart/2005/8/layout/process4"/>
    <dgm:cxn modelId="{F9B896B5-B15B-4F48-BD8C-DEC80D377F21}" type="presParOf" srcId="{4841E26C-1720-D742-8EEA-1CF4EDDAF357}" destId="{6371774C-0526-434D-8E23-A6E42B0D1B98}" srcOrd="0" destOrd="0" presId="urn:microsoft.com/office/officeart/2005/8/layout/process4"/>
    <dgm:cxn modelId="{AA02D88B-250B-E946-8DBD-A035CA9521CD}" type="presParOf" srcId="{A29AB143-793D-8C48-B34B-74B8F63DA815}" destId="{CFCA1EF7-7AF6-A544-987B-3E50A44FA5D3}" srcOrd="1" destOrd="0" presId="urn:microsoft.com/office/officeart/2005/8/layout/process4"/>
    <dgm:cxn modelId="{2273CDEF-0862-6947-A7AA-A75B9FB52C2D}" type="presParOf" srcId="{A29AB143-793D-8C48-B34B-74B8F63DA815}" destId="{C330620C-7221-7D44-A7B4-FC6AB9D0FAF8}" srcOrd="2" destOrd="0" presId="urn:microsoft.com/office/officeart/2005/8/layout/process4"/>
    <dgm:cxn modelId="{B66D3FFE-3628-0644-A3BF-47E423833005}" type="presParOf" srcId="{C330620C-7221-7D44-A7B4-FC6AB9D0FAF8}" destId="{CA197F78-6129-F847-9CC2-7C75DE0D8D07}" srcOrd="0" destOrd="0" presId="urn:microsoft.com/office/officeart/2005/8/layout/process4"/>
    <dgm:cxn modelId="{FC2E0882-EF73-F842-BEE0-A096155BA7AC}" type="presParOf" srcId="{C330620C-7221-7D44-A7B4-FC6AB9D0FAF8}" destId="{C71D70B2-75E5-074E-9A83-BE6347DA7167}" srcOrd="1" destOrd="0" presId="urn:microsoft.com/office/officeart/2005/8/layout/process4"/>
    <dgm:cxn modelId="{2D2687A3-33EE-D84B-9D95-AEC9AA557F80}" type="presParOf" srcId="{C330620C-7221-7D44-A7B4-FC6AB9D0FAF8}" destId="{0A9B79C4-D82C-B34F-9DCC-44C81039B358}" srcOrd="2" destOrd="0" presId="urn:microsoft.com/office/officeart/2005/8/layout/process4"/>
    <dgm:cxn modelId="{EA1C3C59-3224-4745-A25B-21F729212025}" type="presParOf" srcId="{0A9B79C4-D82C-B34F-9DCC-44C81039B358}" destId="{1453318F-64AB-9D40-97CA-74C53F773A0A}" srcOrd="0" destOrd="0" presId="urn:microsoft.com/office/officeart/2005/8/layout/process4"/>
    <dgm:cxn modelId="{7C1E387F-6D8E-2E47-86C6-33003D672E3C}" type="presParOf" srcId="{0A9B79C4-D82C-B34F-9DCC-44C81039B358}" destId="{2ECFBC97-C8A5-9149-988E-25245A228603}" srcOrd="1" destOrd="0" presId="urn:microsoft.com/office/officeart/2005/8/layout/process4"/>
    <dgm:cxn modelId="{2B46F99D-CA8E-B841-9CB1-C6F7D9F3CA2A}" type="presParOf" srcId="{0A9B79C4-D82C-B34F-9DCC-44C81039B358}" destId="{85AE4BC7-3FEC-4448-85BC-859F6714A779}" srcOrd="2" destOrd="0" presId="urn:microsoft.com/office/officeart/2005/8/layout/process4"/>
    <dgm:cxn modelId="{3B47CE0B-C30D-BA49-B4E2-08E33422835F}" type="presParOf" srcId="{0A9B79C4-D82C-B34F-9DCC-44C81039B358}" destId="{80B0F6C3-DD77-5C41-8AE7-FCAA284945D7}" srcOrd="3" destOrd="0" presId="urn:microsoft.com/office/officeart/2005/8/layout/process4"/>
    <dgm:cxn modelId="{73BEA664-5818-3645-A3A7-F4A09D52FF0D}" type="presParOf" srcId="{A29AB143-793D-8C48-B34B-74B8F63DA815}" destId="{0ED32D7F-AB26-754A-9FE9-EE109778E2F7}" srcOrd="3" destOrd="0" presId="urn:microsoft.com/office/officeart/2005/8/layout/process4"/>
    <dgm:cxn modelId="{5ABE7D09-4F2B-374C-8164-245255A414E6}" type="presParOf" srcId="{A29AB143-793D-8C48-B34B-74B8F63DA815}" destId="{7CED3B69-E3F9-084A-9D3E-1DC57776FB57}" srcOrd="4" destOrd="0" presId="urn:microsoft.com/office/officeart/2005/8/layout/process4"/>
    <dgm:cxn modelId="{BA5C7FBE-7A8C-044A-B203-C1EC4AA2D195}" type="presParOf" srcId="{7CED3B69-E3F9-084A-9D3E-1DC57776FB57}" destId="{9887842C-A480-104C-BC18-C307EB67CFD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FAE7BF-F259-E848-9A78-3FAD6E906702}" type="doc">
      <dgm:prSet loTypeId="urn:microsoft.com/office/officeart/2005/8/layout/process1" loCatId="" qsTypeId="urn:microsoft.com/office/officeart/2005/8/quickstyle/simple1" qsCatId="simple" csTypeId="urn:microsoft.com/office/officeart/2005/8/colors/accent1_3" csCatId="accent1" phldr="1"/>
      <dgm:spPr/>
    </dgm:pt>
    <dgm:pt modelId="{94273610-E3E8-4A4D-BC35-59E8ED4BC2C4}">
      <dgm:prSet phldrT="[Text]"/>
      <dgm:spPr/>
      <dgm:t>
        <a:bodyPr/>
        <a:lstStyle/>
        <a:p>
          <a:r>
            <a:rPr lang="en-GB" dirty="0"/>
            <a:t>If historic data </a:t>
          </a:r>
          <a:r>
            <a:rPr lang="en-GB" dirty="0">
              <a:solidFill>
                <a:srgbClr val="F2A947"/>
              </a:solidFill>
            </a:rPr>
            <a:t>is able</a:t>
          </a:r>
          <a:r>
            <a:rPr lang="en-GB" dirty="0"/>
            <a:t> to comply with an </a:t>
          </a:r>
          <a:r>
            <a:rPr lang="en-GB" dirty="0" err="1"/>
            <a:t>AfN</a:t>
          </a:r>
          <a:r>
            <a:rPr lang="en-GB" dirty="0"/>
            <a:t> Accredited Method</a:t>
          </a:r>
        </a:p>
      </dgm:t>
    </dgm:pt>
    <dgm:pt modelId="{72DB48E5-6674-6345-920E-706C426EC694}" type="parTrans" cxnId="{9EAD2AE9-AB8C-F047-944E-7548DD7C2605}">
      <dgm:prSet/>
      <dgm:spPr/>
      <dgm:t>
        <a:bodyPr/>
        <a:lstStyle/>
        <a:p>
          <a:endParaRPr lang="en-GB"/>
        </a:p>
      </dgm:t>
    </dgm:pt>
    <dgm:pt modelId="{2257EED4-4D58-FB4E-B720-3300A9EABBE1}" type="sibTrans" cxnId="{9EAD2AE9-AB8C-F047-944E-7548DD7C2605}">
      <dgm:prSet/>
      <dgm:spPr/>
      <dgm:t>
        <a:bodyPr/>
        <a:lstStyle/>
        <a:p>
          <a:endParaRPr lang="en-GB"/>
        </a:p>
      </dgm:t>
    </dgm:pt>
    <dgm:pt modelId="{FC18145D-CCE6-4042-892C-68EFF73D7AD3}">
      <dgm:prSet phldrT="[Text]"/>
      <dgm:spPr>
        <a:solidFill>
          <a:srgbClr val="000000"/>
        </a:solidFill>
      </dgm:spPr>
      <dgm:t>
        <a:bodyPr/>
        <a:lstStyle/>
        <a:p>
          <a:r>
            <a:rPr lang="en-GB" dirty="0"/>
            <a:t>Calculate an </a:t>
          </a:r>
          <a:r>
            <a:rPr lang="en-GB" dirty="0" err="1">
              <a:solidFill>
                <a:srgbClr val="F2A947"/>
              </a:solidFill>
            </a:rPr>
            <a:t>Econd</a:t>
          </a:r>
          <a:r>
            <a:rPr lang="en-GB" dirty="0">
              <a:solidFill>
                <a:srgbClr val="F2A947"/>
              </a:solidFill>
            </a:rPr>
            <a:t>® </a:t>
          </a:r>
          <a:r>
            <a:rPr lang="en-GB" dirty="0"/>
            <a:t>and include it in the Certified Environmental Account</a:t>
          </a:r>
        </a:p>
      </dgm:t>
    </dgm:pt>
    <dgm:pt modelId="{04AD6F4A-DCE7-CD45-9E2C-09A66F6009AB}" type="parTrans" cxnId="{72CC8B14-FBC7-474E-A68A-18173F86603F}">
      <dgm:prSet/>
      <dgm:spPr/>
      <dgm:t>
        <a:bodyPr/>
        <a:lstStyle/>
        <a:p>
          <a:endParaRPr lang="en-GB"/>
        </a:p>
      </dgm:t>
    </dgm:pt>
    <dgm:pt modelId="{CC4C92B9-A66B-FC40-858C-FF4F7E5079BF}" type="sibTrans" cxnId="{72CC8B14-FBC7-474E-A68A-18173F86603F}">
      <dgm:prSet/>
      <dgm:spPr/>
      <dgm:t>
        <a:bodyPr/>
        <a:lstStyle/>
        <a:p>
          <a:endParaRPr lang="en-GB"/>
        </a:p>
      </dgm:t>
    </dgm:pt>
    <dgm:pt modelId="{2F369F3F-695A-784A-B05A-E6B416FF943C}" type="pres">
      <dgm:prSet presAssocID="{57FAE7BF-F259-E848-9A78-3FAD6E906702}" presName="Name0" presStyleCnt="0">
        <dgm:presLayoutVars>
          <dgm:dir/>
          <dgm:resizeHandles val="exact"/>
        </dgm:presLayoutVars>
      </dgm:prSet>
      <dgm:spPr/>
    </dgm:pt>
    <dgm:pt modelId="{3A26B440-D5E4-2547-94CD-DEC44E5F434E}" type="pres">
      <dgm:prSet presAssocID="{94273610-E3E8-4A4D-BC35-59E8ED4BC2C4}" presName="node" presStyleLbl="node1" presStyleIdx="0" presStyleCnt="2">
        <dgm:presLayoutVars>
          <dgm:bulletEnabled val="1"/>
        </dgm:presLayoutVars>
      </dgm:prSet>
      <dgm:spPr/>
    </dgm:pt>
    <dgm:pt modelId="{E2893742-D966-7549-9502-4C64C9C94E04}" type="pres">
      <dgm:prSet presAssocID="{2257EED4-4D58-FB4E-B720-3300A9EABBE1}" presName="sibTrans" presStyleLbl="sibTrans2D1" presStyleIdx="0" presStyleCnt="1"/>
      <dgm:spPr/>
    </dgm:pt>
    <dgm:pt modelId="{7B9419F1-7A9A-D443-B7AE-626B0227AFEE}" type="pres">
      <dgm:prSet presAssocID="{2257EED4-4D58-FB4E-B720-3300A9EABBE1}" presName="connectorText" presStyleLbl="sibTrans2D1" presStyleIdx="0" presStyleCnt="1"/>
      <dgm:spPr/>
    </dgm:pt>
    <dgm:pt modelId="{D0C29A81-3CC5-0548-BA2C-8EED5EB914B0}" type="pres">
      <dgm:prSet presAssocID="{FC18145D-CCE6-4042-892C-68EFF73D7AD3}" presName="node" presStyleLbl="node1" presStyleIdx="1" presStyleCnt="2">
        <dgm:presLayoutVars>
          <dgm:bulletEnabled val="1"/>
        </dgm:presLayoutVars>
      </dgm:prSet>
      <dgm:spPr/>
    </dgm:pt>
  </dgm:ptLst>
  <dgm:cxnLst>
    <dgm:cxn modelId="{72CC8B14-FBC7-474E-A68A-18173F86603F}" srcId="{57FAE7BF-F259-E848-9A78-3FAD6E906702}" destId="{FC18145D-CCE6-4042-892C-68EFF73D7AD3}" srcOrd="1" destOrd="0" parTransId="{04AD6F4A-DCE7-CD45-9E2C-09A66F6009AB}" sibTransId="{CC4C92B9-A66B-FC40-858C-FF4F7E5079BF}"/>
    <dgm:cxn modelId="{52DFAF91-1599-F34D-B258-6800AA406D7F}" type="presOf" srcId="{57FAE7BF-F259-E848-9A78-3FAD6E906702}" destId="{2F369F3F-695A-784A-B05A-E6B416FF943C}" srcOrd="0" destOrd="0" presId="urn:microsoft.com/office/officeart/2005/8/layout/process1"/>
    <dgm:cxn modelId="{7B811099-0CA1-B444-A5D2-ED30AAE629C5}" type="presOf" srcId="{FC18145D-CCE6-4042-892C-68EFF73D7AD3}" destId="{D0C29A81-3CC5-0548-BA2C-8EED5EB914B0}" srcOrd="0" destOrd="0" presId="urn:microsoft.com/office/officeart/2005/8/layout/process1"/>
    <dgm:cxn modelId="{9DBBBF9D-8786-E14A-8040-19A1B8F98AEF}" type="presOf" srcId="{94273610-E3E8-4A4D-BC35-59E8ED4BC2C4}" destId="{3A26B440-D5E4-2547-94CD-DEC44E5F434E}" srcOrd="0" destOrd="0" presId="urn:microsoft.com/office/officeart/2005/8/layout/process1"/>
    <dgm:cxn modelId="{21EC3FB0-2B0E-9740-B5C7-3F98CF6C786B}" type="presOf" srcId="{2257EED4-4D58-FB4E-B720-3300A9EABBE1}" destId="{7B9419F1-7A9A-D443-B7AE-626B0227AFEE}" srcOrd="1" destOrd="0" presId="urn:microsoft.com/office/officeart/2005/8/layout/process1"/>
    <dgm:cxn modelId="{2F3CA2C0-FC5E-5E4E-961F-075FA2F7B44B}" type="presOf" srcId="{2257EED4-4D58-FB4E-B720-3300A9EABBE1}" destId="{E2893742-D966-7549-9502-4C64C9C94E04}" srcOrd="0" destOrd="0" presId="urn:microsoft.com/office/officeart/2005/8/layout/process1"/>
    <dgm:cxn modelId="{9EAD2AE9-AB8C-F047-944E-7548DD7C2605}" srcId="{57FAE7BF-F259-E848-9A78-3FAD6E906702}" destId="{94273610-E3E8-4A4D-BC35-59E8ED4BC2C4}" srcOrd="0" destOrd="0" parTransId="{72DB48E5-6674-6345-920E-706C426EC694}" sibTransId="{2257EED4-4D58-FB4E-B720-3300A9EABBE1}"/>
    <dgm:cxn modelId="{6C8753CE-B8B7-6E45-8C0E-F2F6D456BB85}" type="presParOf" srcId="{2F369F3F-695A-784A-B05A-E6B416FF943C}" destId="{3A26B440-D5E4-2547-94CD-DEC44E5F434E}" srcOrd="0" destOrd="0" presId="urn:microsoft.com/office/officeart/2005/8/layout/process1"/>
    <dgm:cxn modelId="{16AE2EC2-EF82-C24B-AB55-D596F326C976}" type="presParOf" srcId="{2F369F3F-695A-784A-B05A-E6B416FF943C}" destId="{E2893742-D966-7549-9502-4C64C9C94E04}" srcOrd="1" destOrd="0" presId="urn:microsoft.com/office/officeart/2005/8/layout/process1"/>
    <dgm:cxn modelId="{FF7E0ADD-BBFC-224C-84A9-EDE120FB39B4}" type="presParOf" srcId="{E2893742-D966-7549-9502-4C64C9C94E04}" destId="{7B9419F1-7A9A-D443-B7AE-626B0227AFEE}" srcOrd="0" destOrd="0" presId="urn:microsoft.com/office/officeart/2005/8/layout/process1"/>
    <dgm:cxn modelId="{CA8BCD1E-17C4-9B41-8042-75A4813ADC88}" type="presParOf" srcId="{2F369F3F-695A-784A-B05A-E6B416FF943C}" destId="{D0C29A81-3CC5-0548-BA2C-8EED5EB914B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FAE7BF-F259-E848-9A78-3FAD6E906702}" type="doc">
      <dgm:prSet loTypeId="urn:microsoft.com/office/officeart/2005/8/layout/process1" loCatId="" qsTypeId="urn:microsoft.com/office/officeart/2005/8/quickstyle/simple1" qsCatId="simple" csTypeId="urn:microsoft.com/office/officeart/2005/8/colors/accent1_3" csCatId="accent1" phldr="1"/>
      <dgm:spPr/>
    </dgm:pt>
    <dgm:pt modelId="{94273610-E3E8-4A4D-BC35-59E8ED4BC2C4}">
      <dgm:prSet phldrT="[Text]"/>
      <dgm:spPr/>
      <dgm:t>
        <a:bodyPr/>
        <a:lstStyle/>
        <a:p>
          <a:r>
            <a:rPr lang="en-GB" dirty="0"/>
            <a:t>If historic data </a:t>
          </a:r>
          <a:r>
            <a:rPr lang="en-GB" dirty="0">
              <a:solidFill>
                <a:srgbClr val="F2A947"/>
              </a:solidFill>
            </a:rPr>
            <a:t>is not able</a:t>
          </a:r>
          <a:r>
            <a:rPr lang="en-GB" dirty="0"/>
            <a:t> to comply with an </a:t>
          </a:r>
          <a:r>
            <a:rPr lang="en-GB" dirty="0" err="1"/>
            <a:t>AfN</a:t>
          </a:r>
          <a:r>
            <a:rPr lang="en-GB" dirty="0"/>
            <a:t> Accredited Method</a:t>
          </a:r>
        </a:p>
      </dgm:t>
    </dgm:pt>
    <dgm:pt modelId="{72DB48E5-6674-6345-920E-706C426EC694}" type="parTrans" cxnId="{9EAD2AE9-AB8C-F047-944E-7548DD7C2605}">
      <dgm:prSet/>
      <dgm:spPr/>
      <dgm:t>
        <a:bodyPr/>
        <a:lstStyle/>
        <a:p>
          <a:endParaRPr lang="en-GB"/>
        </a:p>
      </dgm:t>
    </dgm:pt>
    <dgm:pt modelId="{2257EED4-4D58-FB4E-B720-3300A9EABBE1}" type="sibTrans" cxnId="{9EAD2AE9-AB8C-F047-944E-7548DD7C2605}">
      <dgm:prSet/>
      <dgm:spPr/>
      <dgm:t>
        <a:bodyPr/>
        <a:lstStyle/>
        <a:p>
          <a:endParaRPr lang="en-GB"/>
        </a:p>
      </dgm:t>
    </dgm:pt>
    <dgm:pt modelId="{FC18145D-CCE6-4042-892C-68EFF73D7AD3}">
      <dgm:prSet phldrT="[Text]"/>
      <dgm:spPr>
        <a:solidFill>
          <a:srgbClr val="000000"/>
        </a:solidFill>
      </dgm:spPr>
      <dgm:t>
        <a:bodyPr/>
        <a:lstStyle/>
        <a:p>
          <a:r>
            <a:rPr lang="en-GB" dirty="0"/>
            <a:t>Use the information to provide some general </a:t>
          </a:r>
          <a:r>
            <a:rPr lang="en-GB" dirty="0">
              <a:solidFill>
                <a:srgbClr val="F2A947"/>
              </a:solidFill>
            </a:rPr>
            <a:t>context and background </a:t>
          </a:r>
          <a:r>
            <a:rPr lang="en-GB" dirty="0"/>
            <a:t>for the Account</a:t>
          </a:r>
        </a:p>
      </dgm:t>
    </dgm:pt>
    <dgm:pt modelId="{04AD6F4A-DCE7-CD45-9E2C-09A66F6009AB}" type="parTrans" cxnId="{72CC8B14-FBC7-474E-A68A-18173F86603F}">
      <dgm:prSet/>
      <dgm:spPr/>
      <dgm:t>
        <a:bodyPr/>
        <a:lstStyle/>
        <a:p>
          <a:endParaRPr lang="en-GB"/>
        </a:p>
      </dgm:t>
    </dgm:pt>
    <dgm:pt modelId="{CC4C92B9-A66B-FC40-858C-FF4F7E5079BF}" type="sibTrans" cxnId="{72CC8B14-FBC7-474E-A68A-18173F86603F}">
      <dgm:prSet/>
      <dgm:spPr/>
      <dgm:t>
        <a:bodyPr/>
        <a:lstStyle/>
        <a:p>
          <a:endParaRPr lang="en-GB"/>
        </a:p>
      </dgm:t>
    </dgm:pt>
    <dgm:pt modelId="{48C408A1-BAB8-0042-B334-9774FB4CF7E6}" type="pres">
      <dgm:prSet presAssocID="{57FAE7BF-F259-E848-9A78-3FAD6E906702}" presName="Name0" presStyleCnt="0">
        <dgm:presLayoutVars>
          <dgm:dir/>
          <dgm:resizeHandles val="exact"/>
        </dgm:presLayoutVars>
      </dgm:prSet>
      <dgm:spPr/>
    </dgm:pt>
    <dgm:pt modelId="{6ACAB5D8-7C7C-0F43-B4A2-69FF01745269}" type="pres">
      <dgm:prSet presAssocID="{94273610-E3E8-4A4D-BC35-59E8ED4BC2C4}" presName="node" presStyleLbl="node1" presStyleIdx="0" presStyleCnt="2">
        <dgm:presLayoutVars>
          <dgm:bulletEnabled val="1"/>
        </dgm:presLayoutVars>
      </dgm:prSet>
      <dgm:spPr/>
    </dgm:pt>
    <dgm:pt modelId="{520B37D2-9D17-7744-B75F-1796DCD5B711}" type="pres">
      <dgm:prSet presAssocID="{2257EED4-4D58-FB4E-B720-3300A9EABBE1}" presName="sibTrans" presStyleLbl="sibTrans2D1" presStyleIdx="0" presStyleCnt="1"/>
      <dgm:spPr/>
    </dgm:pt>
    <dgm:pt modelId="{5C7F5670-5827-134E-A5D6-1559D4AAE106}" type="pres">
      <dgm:prSet presAssocID="{2257EED4-4D58-FB4E-B720-3300A9EABBE1}" presName="connectorText" presStyleLbl="sibTrans2D1" presStyleIdx="0" presStyleCnt="1"/>
      <dgm:spPr/>
    </dgm:pt>
    <dgm:pt modelId="{708B23A5-BF12-F64D-9B90-B21D437EC5F9}" type="pres">
      <dgm:prSet presAssocID="{FC18145D-CCE6-4042-892C-68EFF73D7AD3}" presName="node" presStyleLbl="node1" presStyleIdx="1" presStyleCnt="2">
        <dgm:presLayoutVars>
          <dgm:bulletEnabled val="1"/>
        </dgm:presLayoutVars>
      </dgm:prSet>
      <dgm:spPr/>
    </dgm:pt>
  </dgm:ptLst>
  <dgm:cxnLst>
    <dgm:cxn modelId="{813BD00B-10D3-4C43-90AA-F1BAEBDFD67B}" type="presOf" srcId="{57FAE7BF-F259-E848-9A78-3FAD6E906702}" destId="{48C408A1-BAB8-0042-B334-9774FB4CF7E6}" srcOrd="0" destOrd="0" presId="urn:microsoft.com/office/officeart/2005/8/layout/process1"/>
    <dgm:cxn modelId="{72CC8B14-FBC7-474E-A68A-18173F86603F}" srcId="{57FAE7BF-F259-E848-9A78-3FAD6E906702}" destId="{FC18145D-CCE6-4042-892C-68EFF73D7AD3}" srcOrd="1" destOrd="0" parTransId="{04AD6F4A-DCE7-CD45-9E2C-09A66F6009AB}" sibTransId="{CC4C92B9-A66B-FC40-858C-FF4F7E5079BF}"/>
    <dgm:cxn modelId="{EA706A3E-8540-3347-BE62-61DBFE8B8C52}" type="presOf" srcId="{FC18145D-CCE6-4042-892C-68EFF73D7AD3}" destId="{708B23A5-BF12-F64D-9B90-B21D437EC5F9}" srcOrd="0" destOrd="0" presId="urn:microsoft.com/office/officeart/2005/8/layout/process1"/>
    <dgm:cxn modelId="{40E6F043-D00F-BB4F-9B7C-E91400A6605A}" type="presOf" srcId="{94273610-E3E8-4A4D-BC35-59E8ED4BC2C4}" destId="{6ACAB5D8-7C7C-0F43-B4A2-69FF01745269}" srcOrd="0" destOrd="0" presId="urn:microsoft.com/office/officeart/2005/8/layout/process1"/>
    <dgm:cxn modelId="{691CBD72-DCDD-8B48-BB22-CF11EC76F1ED}" type="presOf" srcId="{2257EED4-4D58-FB4E-B720-3300A9EABBE1}" destId="{520B37D2-9D17-7744-B75F-1796DCD5B711}" srcOrd="0" destOrd="0" presId="urn:microsoft.com/office/officeart/2005/8/layout/process1"/>
    <dgm:cxn modelId="{17DFECDA-B27E-374F-B120-0791B3378ED9}" type="presOf" srcId="{2257EED4-4D58-FB4E-B720-3300A9EABBE1}" destId="{5C7F5670-5827-134E-A5D6-1559D4AAE106}" srcOrd="1" destOrd="0" presId="urn:microsoft.com/office/officeart/2005/8/layout/process1"/>
    <dgm:cxn modelId="{9EAD2AE9-AB8C-F047-944E-7548DD7C2605}" srcId="{57FAE7BF-F259-E848-9A78-3FAD6E906702}" destId="{94273610-E3E8-4A4D-BC35-59E8ED4BC2C4}" srcOrd="0" destOrd="0" parTransId="{72DB48E5-6674-6345-920E-706C426EC694}" sibTransId="{2257EED4-4D58-FB4E-B720-3300A9EABBE1}"/>
    <dgm:cxn modelId="{B5B8F420-5C58-F74E-86CC-B8426DEEE826}" type="presParOf" srcId="{48C408A1-BAB8-0042-B334-9774FB4CF7E6}" destId="{6ACAB5D8-7C7C-0F43-B4A2-69FF01745269}" srcOrd="0" destOrd="0" presId="urn:microsoft.com/office/officeart/2005/8/layout/process1"/>
    <dgm:cxn modelId="{E2143D20-FC0C-EC4F-B3C4-779BB6A0E765}" type="presParOf" srcId="{48C408A1-BAB8-0042-B334-9774FB4CF7E6}" destId="{520B37D2-9D17-7744-B75F-1796DCD5B711}" srcOrd="1" destOrd="0" presId="urn:microsoft.com/office/officeart/2005/8/layout/process1"/>
    <dgm:cxn modelId="{3D87B7E9-F0D2-1C46-98F8-A2A94E562602}" type="presParOf" srcId="{520B37D2-9D17-7744-B75F-1796DCD5B711}" destId="{5C7F5670-5827-134E-A5D6-1559D4AAE106}" srcOrd="0" destOrd="0" presId="urn:microsoft.com/office/officeart/2005/8/layout/process1"/>
    <dgm:cxn modelId="{E2B79CE2-AA7A-3C49-B3EF-C97587F18ACB}" type="presParOf" srcId="{48C408A1-BAB8-0042-B334-9774FB4CF7E6}" destId="{708B23A5-BF12-F64D-9B90-B21D437EC5F9}"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448D01-57F5-4104-BA6A-F451832EFEC6}"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en-US"/>
        </a:p>
      </dgm:t>
    </dgm:pt>
    <dgm:pt modelId="{8C67EBCE-1706-4D34-871D-A2CD0F584EE6}">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Environmental Account</a:t>
          </a:r>
        </a:p>
      </dgm:t>
    </dgm:pt>
    <dgm:pt modelId="{40D07BE4-15D2-4AD2-A591-398036D2A31C}" type="parTrans" cxnId="{C1177F3C-8F31-4EA7-A482-9E1BC3EA7BD1}">
      <dgm:prSet/>
      <dgm:spPr/>
      <dgm:t>
        <a:bodyPr/>
        <a:lstStyle/>
        <a:p>
          <a:endParaRPr lang="en-US" sz="1400" b="0" i="0">
            <a:latin typeface="Calibri Light" panose="020F0502020204030204" pitchFamily="34" charset="0"/>
            <a:cs typeface="Calibri Light" panose="020F0502020204030204" pitchFamily="34" charset="0"/>
          </a:endParaRPr>
        </a:p>
      </dgm:t>
    </dgm:pt>
    <dgm:pt modelId="{E9364829-32CC-47A1-8D63-E35E3DAE5244}" type="sibTrans" cxnId="{C1177F3C-8F31-4EA7-A482-9E1BC3EA7BD1}">
      <dgm:prSet/>
      <dgm:spPr/>
      <dgm:t>
        <a:bodyPr/>
        <a:lstStyle/>
        <a:p>
          <a:endParaRPr lang="en-US" b="0" i="0">
            <a:latin typeface="Calibri Light" panose="020F0502020204030204" pitchFamily="34" charset="0"/>
            <a:cs typeface="Calibri Light" panose="020F0502020204030204" pitchFamily="34" charset="0"/>
          </a:endParaRPr>
        </a:p>
      </dgm:t>
    </dgm:pt>
    <dgm:pt modelId="{F4835086-4145-4147-830E-B013EDF01930}">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Information Statement</a:t>
          </a:r>
        </a:p>
      </dgm:t>
    </dgm:pt>
    <dgm:pt modelId="{5C4F4D8A-5CE8-439F-BF16-93F8B9CB1312}" type="parTrans" cxnId="{A6A68D5A-A7D5-4EF1-B392-915953ECF80E}">
      <dgm:prSet/>
      <dgm:spPr/>
      <dgm:t>
        <a:bodyPr/>
        <a:lstStyle/>
        <a:p>
          <a:endParaRPr lang="en-US" sz="1400" b="0" i="0">
            <a:latin typeface="Calibri Light" panose="020F0502020204030204" pitchFamily="34" charset="0"/>
            <a:cs typeface="Calibri Light" panose="020F0502020204030204" pitchFamily="34" charset="0"/>
          </a:endParaRPr>
        </a:p>
      </dgm:t>
    </dgm:pt>
    <dgm:pt modelId="{0648AC5F-B053-4EFA-94CE-8BF13AE3DEC3}" type="sibTrans" cxnId="{A6A68D5A-A7D5-4EF1-B392-915953ECF80E}">
      <dgm:prSet/>
      <dgm:spPr/>
      <dgm:t>
        <a:bodyPr/>
        <a:lstStyle/>
        <a:p>
          <a:endParaRPr lang="en-US" b="0" i="0">
            <a:latin typeface="Calibri Light" panose="020F0502020204030204" pitchFamily="34" charset="0"/>
            <a:cs typeface="Calibri Light" panose="020F0502020204030204" pitchFamily="34" charset="0"/>
          </a:endParaRPr>
        </a:p>
      </dgm:t>
    </dgm:pt>
    <dgm:pt modelId="{6093607B-6F16-4FCF-A53B-0F7991C46BEA}">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Verification Report</a:t>
          </a:r>
        </a:p>
      </dgm:t>
    </dgm:pt>
    <dgm:pt modelId="{BA71E3BB-B37B-4068-9C44-F73F78FFDF93}" type="parTrans" cxnId="{0D576A16-567E-4DC8-A697-E87C61B26CF9}">
      <dgm:prSet/>
      <dgm:spPr/>
      <dgm:t>
        <a:bodyPr/>
        <a:lstStyle/>
        <a:p>
          <a:endParaRPr lang="en-US" sz="1400" b="0" i="0">
            <a:latin typeface="Calibri Light" panose="020F0502020204030204" pitchFamily="34" charset="0"/>
            <a:cs typeface="Calibri Light" panose="020F0502020204030204" pitchFamily="34" charset="0"/>
          </a:endParaRPr>
        </a:p>
      </dgm:t>
    </dgm:pt>
    <dgm:pt modelId="{08727C47-A249-41B6-A341-C18FAB6B6164}" type="sibTrans" cxnId="{0D576A16-567E-4DC8-A697-E87C61B26CF9}">
      <dgm:prSet/>
      <dgm:spPr/>
      <dgm:t>
        <a:bodyPr/>
        <a:lstStyle/>
        <a:p>
          <a:endParaRPr lang="en-US" b="0" i="0">
            <a:latin typeface="Calibri Light" panose="020F0502020204030204" pitchFamily="34" charset="0"/>
            <a:cs typeface="Calibri Light" panose="020F0502020204030204" pitchFamily="34" charset="0"/>
          </a:endParaRPr>
        </a:p>
      </dgm:t>
    </dgm:pt>
    <dgm:pt modelId="{0FC73EF5-85A9-4C3F-B0E1-0779DBF4B135}">
      <dgm:prSet/>
      <dgm:spPr>
        <a:solidFill>
          <a:srgbClr val="184662"/>
        </a:solidFill>
      </dgm:spPr>
      <dgm:t>
        <a:bodyPr/>
        <a:lstStyle/>
        <a:p>
          <a:r>
            <a:rPr lang="en-US" b="0" i="0" dirty="0">
              <a:latin typeface="Calibri Light" panose="020F0502020204030204" pitchFamily="34" charset="0"/>
              <a:cs typeface="Calibri Light" panose="020F0502020204030204" pitchFamily="34" charset="0"/>
            </a:rPr>
            <a:t>Statement of Compliance &amp; Good Faith</a:t>
          </a:r>
        </a:p>
      </dgm:t>
    </dgm:pt>
    <dgm:pt modelId="{F496309E-00B2-4B28-B860-2A123F09EBF1}" type="parTrans" cxnId="{5CDB9310-25C4-4EF8-8E17-BAA017CF28B4}">
      <dgm:prSet/>
      <dgm:spPr/>
      <dgm:t>
        <a:bodyPr/>
        <a:lstStyle/>
        <a:p>
          <a:endParaRPr lang="en-US" sz="1400" b="0" i="0">
            <a:latin typeface="Calibri Light" panose="020F0502020204030204" pitchFamily="34" charset="0"/>
            <a:cs typeface="Calibri Light" panose="020F0502020204030204" pitchFamily="34" charset="0"/>
          </a:endParaRPr>
        </a:p>
      </dgm:t>
    </dgm:pt>
    <dgm:pt modelId="{6C1AD54B-C742-456B-BEB1-8D6D3E500D26}" type="sibTrans" cxnId="{5CDB9310-25C4-4EF8-8E17-BAA017CF28B4}">
      <dgm:prSet/>
      <dgm:spPr/>
      <dgm:t>
        <a:bodyPr/>
        <a:lstStyle/>
        <a:p>
          <a:endParaRPr lang="en-US" b="0" i="0">
            <a:latin typeface="Calibri Light" panose="020F0502020204030204" pitchFamily="34" charset="0"/>
            <a:cs typeface="Calibri Light" panose="020F0502020204030204" pitchFamily="34" charset="0"/>
          </a:endParaRPr>
        </a:p>
      </dgm:t>
    </dgm:pt>
    <dgm:pt modelId="{69648173-4BAE-CB4C-9A0A-D7877CADE9FB}">
      <dgm:prSet/>
      <dgm:spPr/>
      <dgm:t>
        <a:bodyPr/>
        <a:lstStyle/>
        <a:p>
          <a:r>
            <a:rPr lang="en-US" b="0" i="0" dirty="0">
              <a:latin typeface="Calibri Light" panose="020F0502020204030204" pitchFamily="34" charset="0"/>
              <a:cs typeface="Calibri Light" panose="020F0502020204030204" pitchFamily="34" charset="0"/>
            </a:rPr>
            <a:t>Spreadsheets and supporting documents</a:t>
          </a:r>
        </a:p>
      </dgm:t>
    </dgm:pt>
    <dgm:pt modelId="{44D56055-D5A4-7648-AAA2-225B7073F695}" type="parTrans" cxnId="{2E76AB23-ECA2-1046-B06F-EA5F53A2394D}">
      <dgm:prSet/>
      <dgm:spPr/>
      <dgm:t>
        <a:bodyPr/>
        <a:lstStyle/>
        <a:p>
          <a:endParaRPr lang="en-GB"/>
        </a:p>
      </dgm:t>
    </dgm:pt>
    <dgm:pt modelId="{73E64FC4-0991-C244-AC4C-164EB1D1262A}" type="sibTrans" cxnId="{2E76AB23-ECA2-1046-B06F-EA5F53A2394D}">
      <dgm:prSet/>
      <dgm:spPr/>
      <dgm:t>
        <a:bodyPr/>
        <a:lstStyle/>
        <a:p>
          <a:endParaRPr lang="en-GB"/>
        </a:p>
      </dgm:t>
    </dgm:pt>
    <dgm:pt modelId="{D5592D67-A6E7-E441-A518-EACE2A523AC2}">
      <dgm:prSet/>
      <dgm:spPr/>
      <dgm:t>
        <a:bodyPr/>
        <a:lstStyle/>
        <a:p>
          <a:r>
            <a:rPr lang="en-US" b="0" i="0" dirty="0">
              <a:latin typeface="Calibri Light" panose="020F0502020204030204" pitchFamily="34" charset="0"/>
              <a:cs typeface="Calibri Light" panose="020F0502020204030204" pitchFamily="34" charset="0"/>
            </a:rPr>
            <a:t>Documents the process of creating the Environmental Account </a:t>
          </a:r>
        </a:p>
      </dgm:t>
    </dgm:pt>
    <dgm:pt modelId="{758F7135-4601-8C4A-96EB-30EF2C18D096}" type="parTrans" cxnId="{0C4FC03E-6037-664F-AED5-CEC00EAAA544}">
      <dgm:prSet/>
      <dgm:spPr/>
      <dgm:t>
        <a:bodyPr/>
        <a:lstStyle/>
        <a:p>
          <a:endParaRPr lang="en-GB"/>
        </a:p>
      </dgm:t>
    </dgm:pt>
    <dgm:pt modelId="{750CE473-9624-6847-8600-682678C4B3FE}" type="sibTrans" cxnId="{0C4FC03E-6037-664F-AED5-CEC00EAAA544}">
      <dgm:prSet/>
      <dgm:spPr/>
      <dgm:t>
        <a:bodyPr/>
        <a:lstStyle/>
        <a:p>
          <a:endParaRPr lang="en-GB"/>
        </a:p>
      </dgm:t>
    </dgm:pt>
    <dgm:pt modelId="{22D51043-5E33-AD4D-9859-7875B65B5DE8}">
      <dgm:prSet/>
      <dgm:spPr/>
      <dgm:t>
        <a:bodyPr/>
        <a:lstStyle/>
        <a:p>
          <a:r>
            <a:rPr lang="en-US" b="0" i="0" dirty="0">
              <a:latin typeface="Calibri Light" panose="020F0502020204030204" pitchFamily="34" charset="0"/>
              <a:cs typeface="Calibri Light" panose="020F0502020204030204" pitchFamily="34" charset="0"/>
            </a:rPr>
            <a:t>Statement in a form approved by AfN</a:t>
          </a:r>
        </a:p>
      </dgm:t>
    </dgm:pt>
    <dgm:pt modelId="{045F971E-1257-7E4F-A6BE-320925BD02CE}" type="parTrans" cxnId="{A5BACCC6-41EE-4540-B6B1-226FEC8B041B}">
      <dgm:prSet/>
      <dgm:spPr/>
      <dgm:t>
        <a:bodyPr/>
        <a:lstStyle/>
        <a:p>
          <a:endParaRPr lang="en-GB"/>
        </a:p>
      </dgm:t>
    </dgm:pt>
    <dgm:pt modelId="{0E48BAF8-2DD4-D045-BD23-6B0AD7583D5D}" type="sibTrans" cxnId="{A5BACCC6-41EE-4540-B6B1-226FEC8B041B}">
      <dgm:prSet/>
      <dgm:spPr/>
      <dgm:t>
        <a:bodyPr/>
        <a:lstStyle/>
        <a:p>
          <a:endParaRPr lang="en-GB"/>
        </a:p>
      </dgm:t>
    </dgm:pt>
    <dgm:pt modelId="{1D74AF71-BEA6-044C-BB0F-109988073285}">
      <dgm:prSet/>
      <dgm:spPr/>
      <dgm:t>
        <a:bodyPr/>
        <a:lstStyle/>
        <a:p>
          <a:r>
            <a:rPr lang="en-US" b="0" i="0" dirty="0">
              <a:latin typeface="Calibri Light" panose="020F0502020204030204" pitchFamily="34" charset="0"/>
              <a:cs typeface="Calibri Light" panose="020F0502020204030204" pitchFamily="34" charset="0"/>
            </a:rPr>
            <a:t>Independent audit report or Self-verification with an AfN Technical Assessment required every 5 years</a:t>
          </a:r>
        </a:p>
      </dgm:t>
    </dgm:pt>
    <dgm:pt modelId="{B28179B3-D131-C041-9CE3-8C568A5E9DDB}" type="parTrans" cxnId="{63393155-C636-2E40-B757-7BC720A6E39A}">
      <dgm:prSet/>
      <dgm:spPr/>
      <dgm:t>
        <a:bodyPr/>
        <a:lstStyle/>
        <a:p>
          <a:endParaRPr lang="en-GB"/>
        </a:p>
      </dgm:t>
    </dgm:pt>
    <dgm:pt modelId="{7E1601A6-DE91-1943-B332-0CF1A8974274}" type="sibTrans" cxnId="{63393155-C636-2E40-B757-7BC720A6E39A}">
      <dgm:prSet/>
      <dgm:spPr/>
      <dgm:t>
        <a:bodyPr/>
        <a:lstStyle/>
        <a:p>
          <a:endParaRPr lang="en-GB"/>
        </a:p>
      </dgm:t>
    </dgm:pt>
    <dgm:pt modelId="{1D7CF8C7-09F0-9046-8509-E308806448B8}" type="pres">
      <dgm:prSet presAssocID="{F8448D01-57F5-4104-BA6A-F451832EFEC6}" presName="linear" presStyleCnt="0">
        <dgm:presLayoutVars>
          <dgm:dir/>
          <dgm:animLvl val="lvl"/>
          <dgm:resizeHandles val="exact"/>
        </dgm:presLayoutVars>
      </dgm:prSet>
      <dgm:spPr/>
    </dgm:pt>
    <dgm:pt modelId="{113EA823-A529-AE4D-A544-8BC9685D3F33}" type="pres">
      <dgm:prSet presAssocID="{8C67EBCE-1706-4D34-871D-A2CD0F584EE6}" presName="parentLin" presStyleCnt="0"/>
      <dgm:spPr/>
    </dgm:pt>
    <dgm:pt modelId="{246D8771-FD25-C440-9066-DBB0C893642A}" type="pres">
      <dgm:prSet presAssocID="{8C67EBCE-1706-4D34-871D-A2CD0F584EE6}" presName="parentLeftMargin" presStyleLbl="node1" presStyleIdx="0" presStyleCnt="4"/>
      <dgm:spPr/>
    </dgm:pt>
    <dgm:pt modelId="{8DC8E6FE-A9BE-4F43-8FAE-8D0D5277FBF3}" type="pres">
      <dgm:prSet presAssocID="{8C67EBCE-1706-4D34-871D-A2CD0F584EE6}" presName="parentText" presStyleLbl="node1" presStyleIdx="0" presStyleCnt="4">
        <dgm:presLayoutVars>
          <dgm:chMax val="0"/>
          <dgm:bulletEnabled val="1"/>
        </dgm:presLayoutVars>
      </dgm:prSet>
      <dgm:spPr/>
    </dgm:pt>
    <dgm:pt modelId="{C33E4DEB-0377-2148-9822-DAD95DB7F717}" type="pres">
      <dgm:prSet presAssocID="{8C67EBCE-1706-4D34-871D-A2CD0F584EE6}" presName="negativeSpace" presStyleCnt="0"/>
      <dgm:spPr/>
    </dgm:pt>
    <dgm:pt modelId="{EEC8F78F-C102-714D-9564-07A9D08C4BDD}" type="pres">
      <dgm:prSet presAssocID="{8C67EBCE-1706-4D34-871D-A2CD0F584EE6}" presName="childText" presStyleLbl="conFgAcc1" presStyleIdx="0" presStyleCnt="4">
        <dgm:presLayoutVars>
          <dgm:bulletEnabled val="1"/>
        </dgm:presLayoutVars>
      </dgm:prSet>
      <dgm:spPr/>
    </dgm:pt>
    <dgm:pt modelId="{EF49C61F-66F9-5846-8CBF-662CDDE0DB0B}" type="pres">
      <dgm:prSet presAssocID="{E9364829-32CC-47A1-8D63-E35E3DAE5244}" presName="spaceBetweenRectangles" presStyleCnt="0"/>
      <dgm:spPr/>
    </dgm:pt>
    <dgm:pt modelId="{AFCE819F-5B03-1840-BF56-887D25925B9B}" type="pres">
      <dgm:prSet presAssocID="{F4835086-4145-4147-830E-B013EDF01930}" presName="parentLin" presStyleCnt="0"/>
      <dgm:spPr/>
    </dgm:pt>
    <dgm:pt modelId="{173494EB-29E4-0A47-80E9-1D34123FDC11}" type="pres">
      <dgm:prSet presAssocID="{F4835086-4145-4147-830E-B013EDF01930}" presName="parentLeftMargin" presStyleLbl="node1" presStyleIdx="0" presStyleCnt="4"/>
      <dgm:spPr/>
    </dgm:pt>
    <dgm:pt modelId="{8C840A63-F80C-B949-8FF4-405C67D69691}" type="pres">
      <dgm:prSet presAssocID="{F4835086-4145-4147-830E-B013EDF01930}" presName="parentText" presStyleLbl="node1" presStyleIdx="1" presStyleCnt="4">
        <dgm:presLayoutVars>
          <dgm:chMax val="0"/>
          <dgm:bulletEnabled val="1"/>
        </dgm:presLayoutVars>
      </dgm:prSet>
      <dgm:spPr/>
    </dgm:pt>
    <dgm:pt modelId="{17CEAA45-0C52-B440-8722-D04A38BBA023}" type="pres">
      <dgm:prSet presAssocID="{F4835086-4145-4147-830E-B013EDF01930}" presName="negativeSpace" presStyleCnt="0"/>
      <dgm:spPr/>
    </dgm:pt>
    <dgm:pt modelId="{ECA5CF1A-69D7-EA48-B701-C6A71782AF7C}" type="pres">
      <dgm:prSet presAssocID="{F4835086-4145-4147-830E-B013EDF01930}" presName="childText" presStyleLbl="conFgAcc1" presStyleIdx="1" presStyleCnt="4">
        <dgm:presLayoutVars>
          <dgm:bulletEnabled val="1"/>
        </dgm:presLayoutVars>
      </dgm:prSet>
      <dgm:spPr/>
    </dgm:pt>
    <dgm:pt modelId="{340BAF4A-9735-5743-AACB-D2DBDB93B296}" type="pres">
      <dgm:prSet presAssocID="{0648AC5F-B053-4EFA-94CE-8BF13AE3DEC3}" presName="spaceBetweenRectangles" presStyleCnt="0"/>
      <dgm:spPr/>
    </dgm:pt>
    <dgm:pt modelId="{0BC9333C-0CAC-B24A-90E1-C8AEB51A046F}" type="pres">
      <dgm:prSet presAssocID="{0FC73EF5-85A9-4C3F-B0E1-0779DBF4B135}" presName="parentLin" presStyleCnt="0"/>
      <dgm:spPr/>
    </dgm:pt>
    <dgm:pt modelId="{42E44BFA-C9CE-0A4F-AF95-CAA4FD249768}" type="pres">
      <dgm:prSet presAssocID="{0FC73EF5-85A9-4C3F-B0E1-0779DBF4B135}" presName="parentLeftMargin" presStyleLbl="node1" presStyleIdx="1" presStyleCnt="4"/>
      <dgm:spPr/>
    </dgm:pt>
    <dgm:pt modelId="{90CD6898-D983-404D-AB09-D1395D1752F9}" type="pres">
      <dgm:prSet presAssocID="{0FC73EF5-85A9-4C3F-B0E1-0779DBF4B135}" presName="parentText" presStyleLbl="node1" presStyleIdx="2" presStyleCnt="4">
        <dgm:presLayoutVars>
          <dgm:chMax val="0"/>
          <dgm:bulletEnabled val="1"/>
        </dgm:presLayoutVars>
      </dgm:prSet>
      <dgm:spPr/>
    </dgm:pt>
    <dgm:pt modelId="{0CEB8BAD-F3FB-984D-8270-BE00DDF84525}" type="pres">
      <dgm:prSet presAssocID="{0FC73EF5-85A9-4C3F-B0E1-0779DBF4B135}" presName="negativeSpace" presStyleCnt="0"/>
      <dgm:spPr/>
    </dgm:pt>
    <dgm:pt modelId="{739EC946-6F3D-CB47-939F-BFBBD143D560}" type="pres">
      <dgm:prSet presAssocID="{0FC73EF5-85A9-4C3F-B0E1-0779DBF4B135}" presName="childText" presStyleLbl="conFgAcc1" presStyleIdx="2" presStyleCnt="4">
        <dgm:presLayoutVars>
          <dgm:bulletEnabled val="1"/>
        </dgm:presLayoutVars>
      </dgm:prSet>
      <dgm:spPr/>
    </dgm:pt>
    <dgm:pt modelId="{B281A93D-77A2-7F44-908E-2DAC7510E7D7}" type="pres">
      <dgm:prSet presAssocID="{6C1AD54B-C742-456B-BEB1-8D6D3E500D26}" presName="spaceBetweenRectangles" presStyleCnt="0"/>
      <dgm:spPr/>
    </dgm:pt>
    <dgm:pt modelId="{F82834BE-BDE2-964A-8637-6A3E4F612C29}" type="pres">
      <dgm:prSet presAssocID="{6093607B-6F16-4FCF-A53B-0F7991C46BEA}" presName="parentLin" presStyleCnt="0"/>
      <dgm:spPr/>
    </dgm:pt>
    <dgm:pt modelId="{B233C471-8EF1-4C4A-871D-9F4F7C917E70}" type="pres">
      <dgm:prSet presAssocID="{6093607B-6F16-4FCF-A53B-0F7991C46BEA}" presName="parentLeftMargin" presStyleLbl="node1" presStyleIdx="2" presStyleCnt="4"/>
      <dgm:spPr/>
    </dgm:pt>
    <dgm:pt modelId="{8D91A255-6C59-4349-88D0-7E6112B92EAF}" type="pres">
      <dgm:prSet presAssocID="{6093607B-6F16-4FCF-A53B-0F7991C46BEA}" presName="parentText" presStyleLbl="node1" presStyleIdx="3" presStyleCnt="4">
        <dgm:presLayoutVars>
          <dgm:chMax val="0"/>
          <dgm:bulletEnabled val="1"/>
        </dgm:presLayoutVars>
      </dgm:prSet>
      <dgm:spPr/>
    </dgm:pt>
    <dgm:pt modelId="{B12D380A-D21B-754A-ACEA-1AA12F2A4E55}" type="pres">
      <dgm:prSet presAssocID="{6093607B-6F16-4FCF-A53B-0F7991C46BEA}" presName="negativeSpace" presStyleCnt="0"/>
      <dgm:spPr/>
    </dgm:pt>
    <dgm:pt modelId="{09B3274A-93B3-F54C-8748-EF865277EFED}" type="pres">
      <dgm:prSet presAssocID="{6093607B-6F16-4FCF-A53B-0F7991C46BEA}" presName="childText" presStyleLbl="conFgAcc1" presStyleIdx="3" presStyleCnt="4">
        <dgm:presLayoutVars>
          <dgm:bulletEnabled val="1"/>
        </dgm:presLayoutVars>
      </dgm:prSet>
      <dgm:spPr/>
    </dgm:pt>
  </dgm:ptLst>
  <dgm:cxnLst>
    <dgm:cxn modelId="{5CDB9310-25C4-4EF8-8E17-BAA017CF28B4}" srcId="{F8448D01-57F5-4104-BA6A-F451832EFEC6}" destId="{0FC73EF5-85A9-4C3F-B0E1-0779DBF4B135}" srcOrd="2" destOrd="0" parTransId="{F496309E-00B2-4B28-B860-2A123F09EBF1}" sibTransId="{6C1AD54B-C742-456B-BEB1-8D6D3E500D26}"/>
    <dgm:cxn modelId="{0D576A16-567E-4DC8-A697-E87C61B26CF9}" srcId="{F8448D01-57F5-4104-BA6A-F451832EFEC6}" destId="{6093607B-6F16-4FCF-A53B-0F7991C46BEA}" srcOrd="3" destOrd="0" parTransId="{BA71E3BB-B37B-4068-9C44-F73F78FFDF93}" sibTransId="{08727C47-A249-41B6-A341-C18FAB6B6164}"/>
    <dgm:cxn modelId="{89ABBC19-7C23-AF42-90F7-CB5E86E4A622}" type="presOf" srcId="{D5592D67-A6E7-E441-A518-EACE2A523AC2}" destId="{ECA5CF1A-69D7-EA48-B701-C6A71782AF7C}" srcOrd="0" destOrd="0" presId="urn:microsoft.com/office/officeart/2005/8/layout/list1"/>
    <dgm:cxn modelId="{2E76AB23-ECA2-1046-B06F-EA5F53A2394D}" srcId="{8C67EBCE-1706-4D34-871D-A2CD0F584EE6}" destId="{69648173-4BAE-CB4C-9A0A-D7877CADE9FB}" srcOrd="0" destOrd="0" parTransId="{44D56055-D5A4-7648-AAA2-225B7073F695}" sibTransId="{73E64FC4-0991-C244-AC4C-164EB1D1262A}"/>
    <dgm:cxn modelId="{26C8A025-5C52-2B45-A942-A3523F0D622B}" type="presOf" srcId="{69648173-4BAE-CB4C-9A0A-D7877CADE9FB}" destId="{EEC8F78F-C102-714D-9564-07A9D08C4BDD}" srcOrd="0" destOrd="0" presId="urn:microsoft.com/office/officeart/2005/8/layout/list1"/>
    <dgm:cxn modelId="{AE86B035-43F4-E947-8B66-C99C882E20DE}" type="presOf" srcId="{8C67EBCE-1706-4D34-871D-A2CD0F584EE6}" destId="{8DC8E6FE-A9BE-4F43-8FAE-8D0D5277FBF3}" srcOrd="1" destOrd="0" presId="urn:microsoft.com/office/officeart/2005/8/layout/list1"/>
    <dgm:cxn modelId="{003A6738-CCB7-A84E-8C1F-3E08927AF074}" type="presOf" srcId="{F4835086-4145-4147-830E-B013EDF01930}" destId="{173494EB-29E4-0A47-80E9-1D34123FDC11}" srcOrd="0" destOrd="0" presId="urn:microsoft.com/office/officeart/2005/8/layout/list1"/>
    <dgm:cxn modelId="{C1177F3C-8F31-4EA7-A482-9E1BC3EA7BD1}" srcId="{F8448D01-57F5-4104-BA6A-F451832EFEC6}" destId="{8C67EBCE-1706-4D34-871D-A2CD0F584EE6}" srcOrd="0" destOrd="0" parTransId="{40D07BE4-15D2-4AD2-A591-398036D2A31C}" sibTransId="{E9364829-32CC-47A1-8D63-E35E3DAE5244}"/>
    <dgm:cxn modelId="{0C4FC03E-6037-664F-AED5-CEC00EAAA544}" srcId="{F4835086-4145-4147-830E-B013EDF01930}" destId="{D5592D67-A6E7-E441-A518-EACE2A523AC2}" srcOrd="0" destOrd="0" parTransId="{758F7135-4601-8C4A-96EB-30EF2C18D096}" sibTransId="{750CE473-9624-6847-8600-682678C4B3FE}"/>
    <dgm:cxn modelId="{98DE1545-DA0E-1440-8250-6C6F5B66DC23}" type="presOf" srcId="{22D51043-5E33-AD4D-9859-7875B65B5DE8}" destId="{739EC946-6F3D-CB47-939F-BFBBD143D560}" srcOrd="0" destOrd="0" presId="urn:microsoft.com/office/officeart/2005/8/layout/list1"/>
    <dgm:cxn modelId="{97D2D34D-A7BB-3646-8289-875CE03CDC39}" type="presOf" srcId="{8C67EBCE-1706-4D34-871D-A2CD0F584EE6}" destId="{246D8771-FD25-C440-9066-DBB0C893642A}" srcOrd="0" destOrd="0" presId="urn:microsoft.com/office/officeart/2005/8/layout/list1"/>
    <dgm:cxn modelId="{63393155-C636-2E40-B757-7BC720A6E39A}" srcId="{6093607B-6F16-4FCF-A53B-0F7991C46BEA}" destId="{1D74AF71-BEA6-044C-BB0F-109988073285}" srcOrd="0" destOrd="0" parTransId="{B28179B3-D131-C041-9CE3-8C568A5E9DDB}" sibTransId="{7E1601A6-DE91-1943-B332-0CF1A8974274}"/>
    <dgm:cxn modelId="{AE8E0457-56A3-2E4E-A955-4E04618ECB7D}" type="presOf" srcId="{F4835086-4145-4147-830E-B013EDF01930}" destId="{8C840A63-F80C-B949-8FF4-405C67D69691}" srcOrd="1" destOrd="0" presId="urn:microsoft.com/office/officeart/2005/8/layout/list1"/>
    <dgm:cxn modelId="{A6A68D5A-A7D5-4EF1-B392-915953ECF80E}" srcId="{F8448D01-57F5-4104-BA6A-F451832EFEC6}" destId="{F4835086-4145-4147-830E-B013EDF01930}" srcOrd="1" destOrd="0" parTransId="{5C4F4D8A-5CE8-439F-BF16-93F8B9CB1312}" sibTransId="{0648AC5F-B053-4EFA-94CE-8BF13AE3DEC3}"/>
    <dgm:cxn modelId="{3388A073-492B-0448-BAD5-C082776C8A44}" type="presOf" srcId="{F8448D01-57F5-4104-BA6A-F451832EFEC6}" destId="{1D7CF8C7-09F0-9046-8509-E308806448B8}" srcOrd="0" destOrd="0" presId="urn:microsoft.com/office/officeart/2005/8/layout/list1"/>
    <dgm:cxn modelId="{9283B2B2-FCDB-A44E-AFB0-FFFE40DD92AC}" type="presOf" srcId="{6093607B-6F16-4FCF-A53B-0F7991C46BEA}" destId="{8D91A255-6C59-4349-88D0-7E6112B92EAF}" srcOrd="1" destOrd="0" presId="urn:microsoft.com/office/officeart/2005/8/layout/list1"/>
    <dgm:cxn modelId="{A5BACCC6-41EE-4540-B6B1-226FEC8B041B}" srcId="{0FC73EF5-85A9-4C3F-B0E1-0779DBF4B135}" destId="{22D51043-5E33-AD4D-9859-7875B65B5DE8}" srcOrd="0" destOrd="0" parTransId="{045F971E-1257-7E4F-A6BE-320925BD02CE}" sibTransId="{0E48BAF8-2DD4-D045-BD23-6B0AD7583D5D}"/>
    <dgm:cxn modelId="{D06DFDC9-CB5A-9147-9516-7632FCC1E7C1}" type="presOf" srcId="{1D74AF71-BEA6-044C-BB0F-109988073285}" destId="{09B3274A-93B3-F54C-8748-EF865277EFED}" srcOrd="0" destOrd="0" presId="urn:microsoft.com/office/officeart/2005/8/layout/list1"/>
    <dgm:cxn modelId="{C772FFE5-3FB6-4E4E-9520-2277937661B9}" type="presOf" srcId="{0FC73EF5-85A9-4C3F-B0E1-0779DBF4B135}" destId="{90CD6898-D983-404D-AB09-D1395D1752F9}" srcOrd="1" destOrd="0" presId="urn:microsoft.com/office/officeart/2005/8/layout/list1"/>
    <dgm:cxn modelId="{819469E7-3F34-3A44-806E-B90276886D16}" type="presOf" srcId="{6093607B-6F16-4FCF-A53B-0F7991C46BEA}" destId="{B233C471-8EF1-4C4A-871D-9F4F7C917E70}" srcOrd="0" destOrd="0" presId="urn:microsoft.com/office/officeart/2005/8/layout/list1"/>
    <dgm:cxn modelId="{3D5AC9F3-1147-6C44-8F45-1D59B31FB079}" type="presOf" srcId="{0FC73EF5-85A9-4C3F-B0E1-0779DBF4B135}" destId="{42E44BFA-C9CE-0A4F-AF95-CAA4FD249768}" srcOrd="0" destOrd="0" presId="urn:microsoft.com/office/officeart/2005/8/layout/list1"/>
    <dgm:cxn modelId="{D1B759CC-1265-9D4E-81F3-BAB12C2B4778}" type="presParOf" srcId="{1D7CF8C7-09F0-9046-8509-E308806448B8}" destId="{113EA823-A529-AE4D-A544-8BC9685D3F33}" srcOrd="0" destOrd="0" presId="urn:microsoft.com/office/officeart/2005/8/layout/list1"/>
    <dgm:cxn modelId="{1B23C4C7-8D1B-7444-B3C2-4C58575C13B9}" type="presParOf" srcId="{113EA823-A529-AE4D-A544-8BC9685D3F33}" destId="{246D8771-FD25-C440-9066-DBB0C893642A}" srcOrd="0" destOrd="0" presId="urn:microsoft.com/office/officeart/2005/8/layout/list1"/>
    <dgm:cxn modelId="{CD7C2D1E-CEC5-824F-96BA-9EEA78AD1F4F}" type="presParOf" srcId="{113EA823-A529-AE4D-A544-8BC9685D3F33}" destId="{8DC8E6FE-A9BE-4F43-8FAE-8D0D5277FBF3}" srcOrd="1" destOrd="0" presId="urn:microsoft.com/office/officeart/2005/8/layout/list1"/>
    <dgm:cxn modelId="{9D476E4D-2D6D-9A4D-8A3E-5F36CA761C89}" type="presParOf" srcId="{1D7CF8C7-09F0-9046-8509-E308806448B8}" destId="{C33E4DEB-0377-2148-9822-DAD95DB7F717}" srcOrd="1" destOrd="0" presId="urn:microsoft.com/office/officeart/2005/8/layout/list1"/>
    <dgm:cxn modelId="{9DA902C5-BBA6-F649-A691-E35CF288CE89}" type="presParOf" srcId="{1D7CF8C7-09F0-9046-8509-E308806448B8}" destId="{EEC8F78F-C102-714D-9564-07A9D08C4BDD}" srcOrd="2" destOrd="0" presId="urn:microsoft.com/office/officeart/2005/8/layout/list1"/>
    <dgm:cxn modelId="{5B9E92B9-E237-FE45-AF59-0430173BECC8}" type="presParOf" srcId="{1D7CF8C7-09F0-9046-8509-E308806448B8}" destId="{EF49C61F-66F9-5846-8CBF-662CDDE0DB0B}" srcOrd="3" destOrd="0" presId="urn:microsoft.com/office/officeart/2005/8/layout/list1"/>
    <dgm:cxn modelId="{8130B0F5-BC26-A547-84EB-0C199F068B0A}" type="presParOf" srcId="{1D7CF8C7-09F0-9046-8509-E308806448B8}" destId="{AFCE819F-5B03-1840-BF56-887D25925B9B}" srcOrd="4" destOrd="0" presId="urn:microsoft.com/office/officeart/2005/8/layout/list1"/>
    <dgm:cxn modelId="{26246657-8CEC-7140-A471-23297D391611}" type="presParOf" srcId="{AFCE819F-5B03-1840-BF56-887D25925B9B}" destId="{173494EB-29E4-0A47-80E9-1D34123FDC11}" srcOrd="0" destOrd="0" presId="urn:microsoft.com/office/officeart/2005/8/layout/list1"/>
    <dgm:cxn modelId="{9B903D1A-3119-8B4C-8AB3-33E7A01CA673}" type="presParOf" srcId="{AFCE819F-5B03-1840-BF56-887D25925B9B}" destId="{8C840A63-F80C-B949-8FF4-405C67D69691}" srcOrd="1" destOrd="0" presId="urn:microsoft.com/office/officeart/2005/8/layout/list1"/>
    <dgm:cxn modelId="{C464B341-2DCE-FD48-9B35-A317B4A1CD1D}" type="presParOf" srcId="{1D7CF8C7-09F0-9046-8509-E308806448B8}" destId="{17CEAA45-0C52-B440-8722-D04A38BBA023}" srcOrd="5" destOrd="0" presId="urn:microsoft.com/office/officeart/2005/8/layout/list1"/>
    <dgm:cxn modelId="{E3E93832-C393-9148-B2DC-5DE8DB8C1858}" type="presParOf" srcId="{1D7CF8C7-09F0-9046-8509-E308806448B8}" destId="{ECA5CF1A-69D7-EA48-B701-C6A71782AF7C}" srcOrd="6" destOrd="0" presId="urn:microsoft.com/office/officeart/2005/8/layout/list1"/>
    <dgm:cxn modelId="{D02E1092-ADC6-3A4D-A33F-B3937A5D212F}" type="presParOf" srcId="{1D7CF8C7-09F0-9046-8509-E308806448B8}" destId="{340BAF4A-9735-5743-AACB-D2DBDB93B296}" srcOrd="7" destOrd="0" presId="urn:microsoft.com/office/officeart/2005/8/layout/list1"/>
    <dgm:cxn modelId="{12B9CEB9-ACB1-C141-BFEA-9AEE7B555D8E}" type="presParOf" srcId="{1D7CF8C7-09F0-9046-8509-E308806448B8}" destId="{0BC9333C-0CAC-B24A-90E1-C8AEB51A046F}" srcOrd="8" destOrd="0" presId="urn:microsoft.com/office/officeart/2005/8/layout/list1"/>
    <dgm:cxn modelId="{48E3FDD2-E595-C44C-848F-591F64126103}" type="presParOf" srcId="{0BC9333C-0CAC-B24A-90E1-C8AEB51A046F}" destId="{42E44BFA-C9CE-0A4F-AF95-CAA4FD249768}" srcOrd="0" destOrd="0" presId="urn:microsoft.com/office/officeart/2005/8/layout/list1"/>
    <dgm:cxn modelId="{312DF00A-7F91-0C45-AEAF-371CCAE5BF89}" type="presParOf" srcId="{0BC9333C-0CAC-B24A-90E1-C8AEB51A046F}" destId="{90CD6898-D983-404D-AB09-D1395D1752F9}" srcOrd="1" destOrd="0" presId="urn:microsoft.com/office/officeart/2005/8/layout/list1"/>
    <dgm:cxn modelId="{57360527-2B42-6849-9F3E-A9E00C0EB031}" type="presParOf" srcId="{1D7CF8C7-09F0-9046-8509-E308806448B8}" destId="{0CEB8BAD-F3FB-984D-8270-BE00DDF84525}" srcOrd="9" destOrd="0" presId="urn:microsoft.com/office/officeart/2005/8/layout/list1"/>
    <dgm:cxn modelId="{3476477C-E79F-724F-B094-6C30F0995E6B}" type="presParOf" srcId="{1D7CF8C7-09F0-9046-8509-E308806448B8}" destId="{739EC946-6F3D-CB47-939F-BFBBD143D560}" srcOrd="10" destOrd="0" presId="urn:microsoft.com/office/officeart/2005/8/layout/list1"/>
    <dgm:cxn modelId="{6B63B245-78F8-5D4E-9507-AD6CA61441E2}" type="presParOf" srcId="{1D7CF8C7-09F0-9046-8509-E308806448B8}" destId="{B281A93D-77A2-7F44-908E-2DAC7510E7D7}" srcOrd="11" destOrd="0" presId="urn:microsoft.com/office/officeart/2005/8/layout/list1"/>
    <dgm:cxn modelId="{5886679D-A1F8-BA41-9B66-EE42925668FE}" type="presParOf" srcId="{1D7CF8C7-09F0-9046-8509-E308806448B8}" destId="{F82834BE-BDE2-964A-8637-6A3E4F612C29}" srcOrd="12" destOrd="0" presId="urn:microsoft.com/office/officeart/2005/8/layout/list1"/>
    <dgm:cxn modelId="{D208CFE2-F113-1C49-B965-EFC5498602A3}" type="presParOf" srcId="{F82834BE-BDE2-964A-8637-6A3E4F612C29}" destId="{B233C471-8EF1-4C4A-871D-9F4F7C917E70}" srcOrd="0" destOrd="0" presId="urn:microsoft.com/office/officeart/2005/8/layout/list1"/>
    <dgm:cxn modelId="{92C49C9B-0037-5E42-AF50-926025967775}" type="presParOf" srcId="{F82834BE-BDE2-964A-8637-6A3E4F612C29}" destId="{8D91A255-6C59-4349-88D0-7E6112B92EAF}" srcOrd="1" destOrd="0" presId="urn:microsoft.com/office/officeart/2005/8/layout/list1"/>
    <dgm:cxn modelId="{5FE16F1C-1A0A-A14D-BD85-804DAB863407}" type="presParOf" srcId="{1D7CF8C7-09F0-9046-8509-E308806448B8}" destId="{B12D380A-D21B-754A-ACEA-1AA12F2A4E55}" srcOrd="13" destOrd="0" presId="urn:microsoft.com/office/officeart/2005/8/layout/list1"/>
    <dgm:cxn modelId="{08972771-9C7B-F844-A4AE-3266A9BD4593}" type="presParOf" srcId="{1D7CF8C7-09F0-9046-8509-E308806448B8}" destId="{09B3274A-93B3-F54C-8748-EF865277EFE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38B07-F7C8-49BF-A5F4-1AC22B1D018A}">
      <dsp:nvSpPr>
        <dsp:cNvPr id="0" name=""/>
        <dsp:cNvSpPr/>
      </dsp:nvSpPr>
      <dsp:spPr>
        <a:xfrm>
          <a:off x="828020" y="423062"/>
          <a:ext cx="1056757" cy="755510"/>
        </a:xfrm>
        <a:prstGeom prst="rect">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EE6FB-73E5-4BCD-955F-5E31DFB50213}">
      <dsp:nvSpPr>
        <dsp:cNvPr id="0" name=""/>
        <dsp:cNvSpPr/>
      </dsp:nvSpPr>
      <dsp:spPr>
        <a:xfrm>
          <a:off x="622512" y="1392146"/>
          <a:ext cx="1467773" cy="62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a:latin typeface="+mj-lt"/>
            </a:rPr>
            <a:t>Introduction to the Accounting for Nature® Framework</a:t>
          </a:r>
          <a:endParaRPr lang="en-US" sz="1600" kern="1200">
            <a:latin typeface="+mj-lt"/>
          </a:endParaRPr>
        </a:p>
      </dsp:txBody>
      <dsp:txXfrm>
        <a:off x="622512" y="1392146"/>
        <a:ext cx="1467773" cy="623803"/>
      </dsp:txXfrm>
    </dsp:sp>
    <dsp:sp modelId="{47FDCE0C-C23F-4FF0-BD3D-E34B2E184AA2}">
      <dsp:nvSpPr>
        <dsp:cNvPr id="0" name=""/>
        <dsp:cNvSpPr/>
      </dsp:nvSpPr>
      <dsp:spPr>
        <a:xfrm>
          <a:off x="2679314" y="354657"/>
          <a:ext cx="803436" cy="1029128"/>
        </a:xfrm>
        <a:prstGeom prst="rect">
          <a:avLst/>
        </a:prstGeom>
        <a:blipFill>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3E1CE-C68F-408E-92FE-9D998A469187}">
      <dsp:nvSpPr>
        <dsp:cNvPr id="0" name=""/>
        <dsp:cNvSpPr/>
      </dsp:nvSpPr>
      <dsp:spPr>
        <a:xfrm>
          <a:off x="2347146" y="1460551"/>
          <a:ext cx="1467773" cy="62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latin typeface="+mj-lt"/>
            </a:rPr>
            <a:t>AfN Environmental Account Certification process</a:t>
          </a:r>
          <a:endParaRPr lang="en-US" sz="1600" kern="1200" dirty="0">
            <a:latin typeface="+mj-lt"/>
          </a:endParaRPr>
        </a:p>
      </dsp:txBody>
      <dsp:txXfrm>
        <a:off x="2347146" y="1460551"/>
        <a:ext cx="1467773" cy="623803"/>
      </dsp:txXfrm>
    </dsp:sp>
    <dsp:sp modelId="{6881D8FD-B0C0-6D4E-89FC-194EF59B2EC5}">
      <dsp:nvSpPr>
        <dsp:cNvPr id="0" name=""/>
        <dsp:cNvSpPr/>
      </dsp:nvSpPr>
      <dsp:spPr>
        <a:xfrm>
          <a:off x="4310035" y="362301"/>
          <a:ext cx="991262" cy="99855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456DA-0F07-DB41-8F26-22D0F378D323}">
      <dsp:nvSpPr>
        <dsp:cNvPr id="0" name=""/>
        <dsp:cNvSpPr/>
      </dsp:nvSpPr>
      <dsp:spPr>
        <a:xfrm>
          <a:off x="4071780" y="1452907"/>
          <a:ext cx="1467773" cy="62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latin typeface="+mj-lt"/>
            </a:rPr>
            <a:t>AfN Accredited Methods</a:t>
          </a:r>
        </a:p>
      </dsp:txBody>
      <dsp:txXfrm>
        <a:off x="4071780" y="1452907"/>
        <a:ext cx="1467773" cy="623803"/>
      </dsp:txXfrm>
    </dsp:sp>
    <dsp:sp modelId="{366B5150-2704-45C6-A62A-8C78FF628786}">
      <dsp:nvSpPr>
        <dsp:cNvPr id="0" name=""/>
        <dsp:cNvSpPr/>
      </dsp:nvSpPr>
      <dsp:spPr>
        <a:xfrm>
          <a:off x="6078335" y="377216"/>
          <a:ext cx="903931" cy="938891"/>
        </a:xfrm>
        <a:prstGeom prst="rect">
          <a:avLst/>
        </a:prstGeom>
        <a:blipFill>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659840-9BD4-440E-8A0F-3E19227678CE}">
      <dsp:nvSpPr>
        <dsp:cNvPr id="0" name=""/>
        <dsp:cNvSpPr/>
      </dsp:nvSpPr>
      <dsp:spPr>
        <a:xfrm>
          <a:off x="5796413" y="1437991"/>
          <a:ext cx="1467773" cy="62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a:latin typeface="+mj-lt"/>
            </a:rPr>
            <a:t>AfN Accredited Experts</a:t>
          </a:r>
          <a:endParaRPr lang="en-US" sz="1600" kern="1200">
            <a:latin typeface="+mj-lt"/>
          </a:endParaRPr>
        </a:p>
      </dsp:txBody>
      <dsp:txXfrm>
        <a:off x="5796413" y="1437991"/>
        <a:ext cx="1467773" cy="623803"/>
      </dsp:txXfrm>
    </dsp:sp>
    <dsp:sp modelId="{B7F783EA-8DCF-40EF-AD66-BA517A50BE2E}">
      <dsp:nvSpPr>
        <dsp:cNvPr id="0" name=""/>
        <dsp:cNvSpPr/>
      </dsp:nvSpPr>
      <dsp:spPr>
        <a:xfrm>
          <a:off x="3613100" y="2451298"/>
          <a:ext cx="660498" cy="6604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804285-21FC-407F-B4B6-BD94E36B8FED}">
      <dsp:nvSpPr>
        <dsp:cNvPr id="0" name=""/>
        <dsp:cNvSpPr/>
      </dsp:nvSpPr>
      <dsp:spPr>
        <a:xfrm>
          <a:off x="3209463" y="3372876"/>
          <a:ext cx="1467773" cy="62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AU" sz="1600" kern="1200" dirty="0">
              <a:latin typeface="+mj-lt"/>
            </a:rPr>
            <a:t>How are Methods implemented in the field?</a:t>
          </a:r>
          <a:endParaRPr lang="en-US" sz="1600" kern="1200" dirty="0">
            <a:latin typeface="+mj-lt"/>
          </a:endParaRPr>
        </a:p>
      </dsp:txBody>
      <dsp:txXfrm>
        <a:off x="3209463" y="3372876"/>
        <a:ext cx="1467773" cy="623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1774C-0526-434D-8E23-A6E42B0D1B98}">
      <dsp:nvSpPr>
        <dsp:cNvPr id="0" name=""/>
        <dsp:cNvSpPr/>
      </dsp:nvSpPr>
      <dsp:spPr>
        <a:xfrm>
          <a:off x="0" y="2780156"/>
          <a:ext cx="6339790" cy="9125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mj-lt"/>
            </a:rPr>
            <a:t>It provides complete transparency in an easy-to-understand format, which allow the market to understand exactly what was involved in creating the account. </a:t>
          </a:r>
          <a:endParaRPr lang="en-US" sz="1600" kern="1200" dirty="0">
            <a:latin typeface="+mj-lt"/>
          </a:endParaRPr>
        </a:p>
      </dsp:txBody>
      <dsp:txXfrm>
        <a:off x="0" y="2780156"/>
        <a:ext cx="6339790" cy="912509"/>
      </dsp:txXfrm>
    </dsp:sp>
    <dsp:sp modelId="{C71D70B2-75E5-074E-9A83-BE6347DA7167}">
      <dsp:nvSpPr>
        <dsp:cNvPr id="0" name=""/>
        <dsp:cNvSpPr/>
      </dsp:nvSpPr>
      <dsp:spPr>
        <a:xfrm rot="10800000">
          <a:off x="0" y="1390404"/>
          <a:ext cx="6339790" cy="140343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a:latin typeface="+mj-lt"/>
            </a:rPr>
            <a:t>It includes:</a:t>
          </a:r>
          <a:endParaRPr lang="en-US" sz="1600" kern="1200">
            <a:latin typeface="+mj-lt"/>
          </a:endParaRPr>
        </a:p>
      </dsp:txBody>
      <dsp:txXfrm rot="-10800000">
        <a:off x="0" y="1390404"/>
        <a:ext cx="6339790" cy="492607"/>
      </dsp:txXfrm>
    </dsp:sp>
    <dsp:sp modelId="{1453318F-64AB-9D40-97CA-74C53F773A0A}">
      <dsp:nvSpPr>
        <dsp:cNvPr id="0" name=""/>
        <dsp:cNvSpPr/>
      </dsp:nvSpPr>
      <dsp:spPr>
        <a:xfrm>
          <a:off x="0" y="1883012"/>
          <a:ext cx="1584947" cy="4196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AU" sz="1100" kern="1200" dirty="0">
              <a:latin typeface="+mj-lt"/>
            </a:rPr>
            <a:t>An introduction to the account context, purpose and scope</a:t>
          </a:r>
          <a:endParaRPr lang="en-US" sz="1100" kern="1200" dirty="0">
            <a:latin typeface="+mj-lt"/>
          </a:endParaRPr>
        </a:p>
      </dsp:txBody>
      <dsp:txXfrm>
        <a:off x="0" y="1883012"/>
        <a:ext cx="1584947" cy="419628"/>
      </dsp:txXfrm>
    </dsp:sp>
    <dsp:sp modelId="{2ECFBC97-C8A5-9149-988E-25245A228603}">
      <dsp:nvSpPr>
        <dsp:cNvPr id="0" name=""/>
        <dsp:cNvSpPr/>
      </dsp:nvSpPr>
      <dsp:spPr>
        <a:xfrm>
          <a:off x="1584947" y="1883012"/>
          <a:ext cx="1584947" cy="4196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AU" sz="1100" kern="1200" dirty="0">
              <a:latin typeface="+mj-lt"/>
            </a:rPr>
            <a:t>A simple description of the process </a:t>
          </a:r>
          <a:endParaRPr lang="en-US" sz="1100" kern="1200" dirty="0">
            <a:latin typeface="+mj-lt"/>
          </a:endParaRPr>
        </a:p>
      </dsp:txBody>
      <dsp:txXfrm>
        <a:off x="1584947" y="1883012"/>
        <a:ext cx="1584947" cy="419628"/>
      </dsp:txXfrm>
    </dsp:sp>
    <dsp:sp modelId="{85AE4BC7-3FEC-4448-85BC-859F6714A779}">
      <dsp:nvSpPr>
        <dsp:cNvPr id="0" name=""/>
        <dsp:cNvSpPr/>
      </dsp:nvSpPr>
      <dsp:spPr>
        <a:xfrm>
          <a:off x="3169895" y="1883012"/>
          <a:ext cx="1584947" cy="4196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AU" sz="1100" kern="1200" dirty="0">
              <a:latin typeface="+mj-lt"/>
            </a:rPr>
            <a:t>A summary of the outcomes</a:t>
          </a:r>
          <a:endParaRPr lang="en-US" sz="1100" kern="1200" dirty="0">
            <a:latin typeface="+mj-lt"/>
          </a:endParaRPr>
        </a:p>
      </dsp:txBody>
      <dsp:txXfrm>
        <a:off x="3169895" y="1883012"/>
        <a:ext cx="1584947" cy="419628"/>
      </dsp:txXfrm>
    </dsp:sp>
    <dsp:sp modelId="{80B0F6C3-DD77-5C41-8AE7-FCAA284945D7}">
      <dsp:nvSpPr>
        <dsp:cNvPr id="0" name=""/>
        <dsp:cNvSpPr/>
      </dsp:nvSpPr>
      <dsp:spPr>
        <a:xfrm>
          <a:off x="4754842" y="1883012"/>
          <a:ext cx="1584947" cy="41962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AU" sz="1100" kern="1200" dirty="0">
              <a:latin typeface="+mj-lt"/>
            </a:rPr>
            <a:t>Identification and acknowledgement of limitations</a:t>
          </a:r>
          <a:endParaRPr lang="en-US" sz="1100" kern="1200" dirty="0">
            <a:latin typeface="+mj-lt"/>
          </a:endParaRPr>
        </a:p>
      </dsp:txBody>
      <dsp:txXfrm>
        <a:off x="4754842" y="1883012"/>
        <a:ext cx="1584947" cy="419628"/>
      </dsp:txXfrm>
    </dsp:sp>
    <dsp:sp modelId="{9887842C-A480-104C-BC18-C307EB67CFD3}">
      <dsp:nvSpPr>
        <dsp:cNvPr id="0" name=""/>
        <dsp:cNvSpPr/>
      </dsp:nvSpPr>
      <dsp:spPr>
        <a:xfrm rot="10800000">
          <a:off x="0" y="652"/>
          <a:ext cx="6339790" cy="140343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mj-lt"/>
            </a:rPr>
            <a:t>An </a:t>
          </a:r>
          <a:r>
            <a:rPr lang="en-AU" sz="1600" b="1" kern="1200" dirty="0">
              <a:latin typeface="+mj-lt"/>
            </a:rPr>
            <a:t>Information Statement </a:t>
          </a:r>
          <a:r>
            <a:rPr lang="en-AU" sz="1600" kern="1200" dirty="0">
              <a:latin typeface="+mj-lt"/>
            </a:rPr>
            <a:t>is a public document that accompanies all AfN Environmental Accounts. </a:t>
          </a:r>
          <a:endParaRPr lang="en-US" sz="1600" kern="1200" dirty="0">
            <a:latin typeface="+mj-lt"/>
          </a:endParaRPr>
        </a:p>
      </dsp:txBody>
      <dsp:txXfrm rot="10800000">
        <a:off x="0" y="652"/>
        <a:ext cx="6339790" cy="9119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6B440-D5E4-2547-94CD-DEC44E5F434E}">
      <dsp:nvSpPr>
        <dsp:cNvPr id="0" name=""/>
        <dsp:cNvSpPr/>
      </dsp:nvSpPr>
      <dsp:spPr>
        <a:xfrm>
          <a:off x="785" y="0"/>
          <a:ext cx="1675401" cy="1465511"/>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If historic data </a:t>
          </a:r>
          <a:r>
            <a:rPr lang="en-GB" sz="1500" kern="1200" dirty="0">
              <a:solidFill>
                <a:srgbClr val="F2A947"/>
              </a:solidFill>
            </a:rPr>
            <a:t>is able</a:t>
          </a:r>
          <a:r>
            <a:rPr lang="en-GB" sz="1500" kern="1200" dirty="0"/>
            <a:t> to comply with an </a:t>
          </a:r>
          <a:r>
            <a:rPr lang="en-GB" sz="1500" kern="1200" dirty="0" err="1"/>
            <a:t>AfN</a:t>
          </a:r>
          <a:r>
            <a:rPr lang="en-GB" sz="1500" kern="1200" dirty="0"/>
            <a:t> Accredited Method</a:t>
          </a:r>
        </a:p>
      </dsp:txBody>
      <dsp:txXfrm>
        <a:off x="43708" y="42923"/>
        <a:ext cx="1589555" cy="1379665"/>
      </dsp:txXfrm>
    </dsp:sp>
    <dsp:sp modelId="{E2893742-D966-7549-9502-4C64C9C94E04}">
      <dsp:nvSpPr>
        <dsp:cNvPr id="0" name=""/>
        <dsp:cNvSpPr/>
      </dsp:nvSpPr>
      <dsp:spPr>
        <a:xfrm>
          <a:off x="1843726" y="525005"/>
          <a:ext cx="355185" cy="41549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843726" y="608105"/>
        <a:ext cx="248630" cy="249299"/>
      </dsp:txXfrm>
    </dsp:sp>
    <dsp:sp modelId="{D0C29A81-3CC5-0548-BA2C-8EED5EB914B0}">
      <dsp:nvSpPr>
        <dsp:cNvPr id="0" name=""/>
        <dsp:cNvSpPr/>
      </dsp:nvSpPr>
      <dsp:spPr>
        <a:xfrm>
          <a:off x="2346347" y="0"/>
          <a:ext cx="1675401" cy="1465511"/>
        </a:xfrm>
        <a:prstGeom prst="roundRect">
          <a:avLst>
            <a:gd name="adj" fmla="val 10000"/>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Calculate an </a:t>
          </a:r>
          <a:r>
            <a:rPr lang="en-GB" sz="1500" kern="1200" dirty="0" err="1">
              <a:solidFill>
                <a:srgbClr val="F2A947"/>
              </a:solidFill>
            </a:rPr>
            <a:t>Econd</a:t>
          </a:r>
          <a:r>
            <a:rPr lang="en-GB" sz="1500" kern="1200" dirty="0">
              <a:solidFill>
                <a:srgbClr val="F2A947"/>
              </a:solidFill>
            </a:rPr>
            <a:t>® </a:t>
          </a:r>
          <a:r>
            <a:rPr lang="en-GB" sz="1500" kern="1200" dirty="0"/>
            <a:t>and include it in the Certified Environmental Account</a:t>
          </a:r>
        </a:p>
      </dsp:txBody>
      <dsp:txXfrm>
        <a:off x="2389270" y="42923"/>
        <a:ext cx="1589555" cy="13796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AB5D8-7C7C-0F43-B4A2-69FF01745269}">
      <dsp:nvSpPr>
        <dsp:cNvPr id="0" name=""/>
        <dsp:cNvSpPr/>
      </dsp:nvSpPr>
      <dsp:spPr>
        <a:xfrm>
          <a:off x="841" y="32768"/>
          <a:ext cx="1793873" cy="1566661"/>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If historic data </a:t>
          </a:r>
          <a:r>
            <a:rPr lang="en-GB" sz="1600" kern="1200" dirty="0">
              <a:solidFill>
                <a:srgbClr val="F2A947"/>
              </a:solidFill>
            </a:rPr>
            <a:t>is not able</a:t>
          </a:r>
          <a:r>
            <a:rPr lang="en-GB" sz="1600" kern="1200" dirty="0"/>
            <a:t> to comply with an </a:t>
          </a:r>
          <a:r>
            <a:rPr lang="en-GB" sz="1600" kern="1200" dirty="0" err="1"/>
            <a:t>AfN</a:t>
          </a:r>
          <a:r>
            <a:rPr lang="en-GB" sz="1600" kern="1200" dirty="0"/>
            <a:t> Accredited Method</a:t>
          </a:r>
        </a:p>
      </dsp:txBody>
      <dsp:txXfrm>
        <a:off x="46727" y="78654"/>
        <a:ext cx="1702101" cy="1474889"/>
      </dsp:txXfrm>
    </dsp:sp>
    <dsp:sp modelId="{520B37D2-9D17-7744-B75F-1796DCD5B711}">
      <dsp:nvSpPr>
        <dsp:cNvPr id="0" name=""/>
        <dsp:cNvSpPr/>
      </dsp:nvSpPr>
      <dsp:spPr>
        <a:xfrm>
          <a:off x="1974102" y="593658"/>
          <a:ext cx="380301" cy="44488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974102" y="682634"/>
        <a:ext cx="266211" cy="266928"/>
      </dsp:txXfrm>
    </dsp:sp>
    <dsp:sp modelId="{708B23A5-BF12-F64D-9B90-B21D437EC5F9}">
      <dsp:nvSpPr>
        <dsp:cNvPr id="0" name=""/>
        <dsp:cNvSpPr/>
      </dsp:nvSpPr>
      <dsp:spPr>
        <a:xfrm>
          <a:off x="2512264" y="32768"/>
          <a:ext cx="1793873" cy="1566661"/>
        </a:xfrm>
        <a:prstGeom prst="roundRect">
          <a:avLst>
            <a:gd name="adj" fmla="val 10000"/>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Use the information to provide some general </a:t>
          </a:r>
          <a:r>
            <a:rPr lang="en-GB" sz="1600" kern="1200" dirty="0">
              <a:solidFill>
                <a:srgbClr val="F2A947"/>
              </a:solidFill>
            </a:rPr>
            <a:t>context and background </a:t>
          </a:r>
          <a:r>
            <a:rPr lang="en-GB" sz="1600" kern="1200" dirty="0"/>
            <a:t>for the Account</a:t>
          </a:r>
        </a:p>
      </dsp:txBody>
      <dsp:txXfrm>
        <a:off x="2558150" y="78654"/>
        <a:ext cx="1702101" cy="14748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8F78F-C102-714D-9564-07A9D08C4BDD}">
      <dsp:nvSpPr>
        <dsp:cNvPr id="0" name=""/>
        <dsp:cNvSpPr/>
      </dsp:nvSpPr>
      <dsp:spPr>
        <a:xfrm>
          <a:off x="0" y="465295"/>
          <a:ext cx="6227546" cy="8079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Spreadsheets and supporting documents</a:t>
          </a:r>
        </a:p>
      </dsp:txBody>
      <dsp:txXfrm>
        <a:off x="0" y="465295"/>
        <a:ext cx="6227546" cy="807975"/>
      </dsp:txXfrm>
    </dsp:sp>
    <dsp:sp modelId="{8DC8E6FE-A9BE-4F43-8FAE-8D0D5277FBF3}">
      <dsp:nvSpPr>
        <dsp:cNvPr id="0" name=""/>
        <dsp:cNvSpPr/>
      </dsp:nvSpPr>
      <dsp:spPr>
        <a:xfrm>
          <a:off x="311377" y="184855"/>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Environmental Account</a:t>
          </a:r>
        </a:p>
      </dsp:txBody>
      <dsp:txXfrm>
        <a:off x="338757" y="212235"/>
        <a:ext cx="4304522" cy="506120"/>
      </dsp:txXfrm>
    </dsp:sp>
    <dsp:sp modelId="{ECA5CF1A-69D7-EA48-B701-C6A71782AF7C}">
      <dsp:nvSpPr>
        <dsp:cNvPr id="0" name=""/>
        <dsp:cNvSpPr/>
      </dsp:nvSpPr>
      <dsp:spPr>
        <a:xfrm>
          <a:off x="0" y="1656310"/>
          <a:ext cx="6227546" cy="10773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Documents the process of creating the Environmental Account </a:t>
          </a:r>
        </a:p>
      </dsp:txBody>
      <dsp:txXfrm>
        <a:off x="0" y="1656310"/>
        <a:ext cx="6227546" cy="1077300"/>
      </dsp:txXfrm>
    </dsp:sp>
    <dsp:sp modelId="{8C840A63-F80C-B949-8FF4-405C67D69691}">
      <dsp:nvSpPr>
        <dsp:cNvPr id="0" name=""/>
        <dsp:cNvSpPr/>
      </dsp:nvSpPr>
      <dsp:spPr>
        <a:xfrm>
          <a:off x="311377" y="1375870"/>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Information Statement</a:t>
          </a:r>
        </a:p>
      </dsp:txBody>
      <dsp:txXfrm>
        <a:off x="338757" y="1403250"/>
        <a:ext cx="4304522" cy="506120"/>
      </dsp:txXfrm>
    </dsp:sp>
    <dsp:sp modelId="{739EC946-6F3D-CB47-939F-BFBBD143D560}">
      <dsp:nvSpPr>
        <dsp:cNvPr id="0" name=""/>
        <dsp:cNvSpPr/>
      </dsp:nvSpPr>
      <dsp:spPr>
        <a:xfrm>
          <a:off x="0" y="3116650"/>
          <a:ext cx="6227546" cy="8079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Statement in a form approved by AfN</a:t>
          </a:r>
        </a:p>
      </dsp:txBody>
      <dsp:txXfrm>
        <a:off x="0" y="3116650"/>
        <a:ext cx="6227546" cy="807975"/>
      </dsp:txXfrm>
    </dsp:sp>
    <dsp:sp modelId="{90CD6898-D983-404D-AB09-D1395D1752F9}">
      <dsp:nvSpPr>
        <dsp:cNvPr id="0" name=""/>
        <dsp:cNvSpPr/>
      </dsp:nvSpPr>
      <dsp:spPr>
        <a:xfrm>
          <a:off x="311377" y="2836210"/>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Statement of Compliance &amp; Good Faith</a:t>
          </a:r>
        </a:p>
      </dsp:txBody>
      <dsp:txXfrm>
        <a:off x="338757" y="2863590"/>
        <a:ext cx="4304522" cy="506120"/>
      </dsp:txXfrm>
    </dsp:sp>
    <dsp:sp modelId="{09B3274A-93B3-F54C-8748-EF865277EFED}">
      <dsp:nvSpPr>
        <dsp:cNvPr id="0" name=""/>
        <dsp:cNvSpPr/>
      </dsp:nvSpPr>
      <dsp:spPr>
        <a:xfrm>
          <a:off x="0" y="4307664"/>
          <a:ext cx="6227546" cy="10773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83327" tIns="395732" rIns="48332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Calibri Light" panose="020F0502020204030204" pitchFamily="34" charset="0"/>
              <a:cs typeface="Calibri Light" panose="020F0502020204030204" pitchFamily="34" charset="0"/>
            </a:rPr>
            <a:t>Independent audit report or Self-verification with an AfN Technical Assessment required every 5 years</a:t>
          </a:r>
        </a:p>
      </dsp:txBody>
      <dsp:txXfrm>
        <a:off x="0" y="4307664"/>
        <a:ext cx="6227546" cy="1077300"/>
      </dsp:txXfrm>
    </dsp:sp>
    <dsp:sp modelId="{8D91A255-6C59-4349-88D0-7E6112B92EAF}">
      <dsp:nvSpPr>
        <dsp:cNvPr id="0" name=""/>
        <dsp:cNvSpPr/>
      </dsp:nvSpPr>
      <dsp:spPr>
        <a:xfrm>
          <a:off x="311377" y="4027225"/>
          <a:ext cx="4359282" cy="560880"/>
        </a:xfrm>
        <a:prstGeom prst="roundRect">
          <a:avLst/>
        </a:prstGeom>
        <a:solidFill>
          <a:srgbClr val="1846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4770" tIns="0" rIns="164770" bIns="0"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Calibri Light" panose="020F0502020204030204" pitchFamily="34" charset="0"/>
              <a:cs typeface="Calibri Light" panose="020F0502020204030204" pitchFamily="34" charset="0"/>
            </a:rPr>
            <a:t>Verification Report</a:t>
          </a:r>
        </a:p>
      </dsp:txBody>
      <dsp:txXfrm>
        <a:off x="338757" y="4054605"/>
        <a:ext cx="4304522" cy="50612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ED2AB9-ECC1-C54B-A83C-3FA7AC7248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9AEB547-D230-FC4A-9175-7141107220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DD5BD2-CDFD-4348-92EC-BD4A4A6C0DE1}" type="datetimeFigureOut">
              <a:rPr lang="en-AU" smtClean="0"/>
              <a:t>7/3/2023</a:t>
            </a:fld>
            <a:endParaRPr lang="en-AU"/>
          </a:p>
        </p:txBody>
      </p:sp>
      <p:sp>
        <p:nvSpPr>
          <p:cNvPr id="4" name="Footer Placeholder 3">
            <a:extLst>
              <a:ext uri="{FF2B5EF4-FFF2-40B4-BE49-F238E27FC236}">
                <a16:creationId xmlns:a16="http://schemas.microsoft.com/office/drawing/2014/main" id="{8C90BB40-4B90-F04D-B598-31CD90E0E6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4F47BBD1-A515-264D-B7FE-26F6D4A5E6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67F323-3C0C-1C4C-BB74-EDA8D6B8AE9C}" type="slidenum">
              <a:rPr lang="en-AU" smtClean="0"/>
              <a:t>‹#›</a:t>
            </a:fld>
            <a:endParaRPr lang="en-AU"/>
          </a:p>
        </p:txBody>
      </p:sp>
    </p:spTree>
    <p:extLst>
      <p:ext uri="{BB962C8B-B14F-4D97-AF65-F5344CB8AC3E}">
        <p14:creationId xmlns:p14="http://schemas.microsoft.com/office/powerpoint/2010/main" val="245402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7C87E-96B4-4FC3-B527-02E32A46AAC4}" type="datetimeFigureOut">
              <a:rPr lang="en-AU" smtClean="0"/>
              <a:t>7/3/2023</a:t>
            </a:fld>
            <a:endParaRPr lang="en-AU"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E78FC-18C5-4F7E-B5AB-0437FC6EEA8C}" type="slidenum">
              <a:rPr lang="en-AU" smtClean="0"/>
              <a:t>‹#›</a:t>
            </a:fld>
            <a:endParaRPr lang="en-AU" dirty="0"/>
          </a:p>
        </p:txBody>
      </p:sp>
    </p:spTree>
    <p:extLst>
      <p:ext uri="{BB962C8B-B14F-4D97-AF65-F5344CB8AC3E}">
        <p14:creationId xmlns:p14="http://schemas.microsoft.com/office/powerpoint/2010/main" val="72091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E78FC-18C5-4F7E-B5AB-0437FC6EEA8C}" type="slidenum">
              <a:rPr lang="en-AU" smtClean="0"/>
              <a:t>12</a:t>
            </a:fld>
            <a:endParaRPr lang="en-AU" dirty="0"/>
          </a:p>
        </p:txBody>
      </p:sp>
    </p:spTree>
    <p:extLst>
      <p:ext uri="{BB962C8B-B14F-4D97-AF65-F5344CB8AC3E}">
        <p14:creationId xmlns:p14="http://schemas.microsoft.com/office/powerpoint/2010/main" val="75632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5E78FC-18C5-4F7E-B5AB-0437FC6EEA8C}" type="slidenum">
              <a:rPr lang="en-AU" smtClean="0"/>
              <a:t>14</a:t>
            </a:fld>
            <a:endParaRPr lang="en-AU"/>
          </a:p>
        </p:txBody>
      </p:sp>
    </p:spTree>
    <p:extLst>
      <p:ext uri="{BB962C8B-B14F-4D97-AF65-F5344CB8AC3E}">
        <p14:creationId xmlns:p14="http://schemas.microsoft.com/office/powerpoint/2010/main" val="154394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5E78FC-18C5-4F7E-B5AB-0437FC6EEA8C}" type="slidenum">
              <a:rPr lang="en-AU" smtClean="0"/>
              <a:t>15</a:t>
            </a:fld>
            <a:endParaRPr lang="en-AU"/>
          </a:p>
        </p:txBody>
      </p:sp>
    </p:spTree>
    <p:extLst>
      <p:ext uri="{BB962C8B-B14F-4D97-AF65-F5344CB8AC3E}">
        <p14:creationId xmlns:p14="http://schemas.microsoft.com/office/powerpoint/2010/main" val="49095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E78FC-18C5-4F7E-B5AB-0437FC6EEA8C}" type="slidenum">
              <a:rPr lang="en-AU" smtClean="0"/>
              <a:t>19</a:t>
            </a:fld>
            <a:endParaRPr lang="en-AU"/>
          </a:p>
        </p:txBody>
      </p:sp>
    </p:spTree>
    <p:extLst>
      <p:ext uri="{BB962C8B-B14F-4D97-AF65-F5344CB8AC3E}">
        <p14:creationId xmlns:p14="http://schemas.microsoft.com/office/powerpoint/2010/main" val="7194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6125"/>
            <a:ext cx="4965700" cy="3725863"/>
          </a:xfrm>
        </p:spPr>
      </p:sp>
      <p:sp>
        <p:nvSpPr>
          <p:cNvPr id="3" name="Notes Placeholder 2"/>
          <p:cNvSpPr>
            <a:spLocks noGrp="1"/>
          </p:cNvSpPr>
          <p:nvPr>
            <p:ph type="body" idx="1"/>
          </p:nvPr>
        </p:nvSpPr>
        <p:spPr/>
        <p:txBody>
          <a:bodyPr/>
          <a:lstStyle/>
          <a:p>
            <a:pPr marL="171450" indent="-171450">
              <a:buFont typeface="Arial"/>
              <a:buChar cha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D4D54-8645-F443-84A6-86E3A421FB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34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291290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2579916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125296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CF3C098-057A-459F-A7C8-BC4F417EF10C}" type="slidenum">
              <a:rPr lang="en-AU" smtClean="0"/>
              <a:t>‹#›</a:t>
            </a:fld>
            <a:endParaRPr lang="en-AU" dirty="0"/>
          </a:p>
        </p:txBody>
      </p:sp>
      <p:pic>
        <p:nvPicPr>
          <p:cNvPr id="7" name="Picture 6">
            <a:extLst>
              <a:ext uri="{FF2B5EF4-FFF2-40B4-BE49-F238E27FC236}">
                <a16:creationId xmlns:a16="http://schemas.microsoft.com/office/drawing/2014/main" id="{4F256143-EBF0-C745-9099-59F7F80900D5}"/>
              </a:ext>
            </a:extLst>
          </p:cNvPr>
          <p:cNvPicPr>
            <a:picLocks noChangeAspect="1"/>
          </p:cNvPicPr>
          <p:nvPr userDrawn="1"/>
        </p:nvPicPr>
        <p:blipFill rotWithShape="1">
          <a:blip r:embed="rId2"/>
          <a:srcRect t="82911" r="385"/>
          <a:stretch/>
        </p:blipFill>
        <p:spPr>
          <a:xfrm>
            <a:off x="-5835" y="5762171"/>
            <a:ext cx="9149835" cy="1095829"/>
          </a:xfrm>
          <a:prstGeom prst="rect">
            <a:avLst/>
          </a:prstGeom>
        </p:spPr>
      </p:pic>
      <p:sp>
        <p:nvSpPr>
          <p:cNvPr id="8" name="TextBox 7">
            <a:extLst>
              <a:ext uri="{FF2B5EF4-FFF2-40B4-BE49-F238E27FC236}">
                <a16:creationId xmlns:a16="http://schemas.microsoft.com/office/drawing/2014/main" id="{AA9AD249-8A4F-9644-B61B-DF4BF4748EAD}"/>
              </a:ext>
            </a:extLst>
          </p:cNvPr>
          <p:cNvSpPr txBox="1"/>
          <p:nvPr userDrawn="1"/>
        </p:nvSpPr>
        <p:spPr>
          <a:xfrm>
            <a:off x="6846163" y="6398162"/>
            <a:ext cx="2053767"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Not for general distribution</a:t>
            </a:r>
          </a:p>
        </p:txBody>
      </p:sp>
    </p:spTree>
    <p:extLst>
      <p:ext uri="{BB962C8B-B14F-4D97-AF65-F5344CB8AC3E}">
        <p14:creationId xmlns:p14="http://schemas.microsoft.com/office/powerpoint/2010/main" val="57004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14416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195011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262579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800887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221772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358084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83FDF7A-C34B-423D-AEBA-9E7ACC841BDD}" type="datetimeFigureOut">
              <a:rPr lang="en-AU" smtClean="0"/>
              <a:t>7/3/2023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CF3C098-057A-459F-A7C8-BC4F417EF10C}" type="slidenum">
              <a:rPr lang="en-AU" smtClean="0"/>
              <a:t>‹#›</a:t>
            </a:fld>
            <a:endParaRPr lang="en-AU" dirty="0"/>
          </a:p>
        </p:txBody>
      </p:sp>
    </p:spTree>
    <p:extLst>
      <p:ext uri="{BB962C8B-B14F-4D97-AF65-F5344CB8AC3E}">
        <p14:creationId xmlns:p14="http://schemas.microsoft.com/office/powerpoint/2010/main" val="2512835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FDF7A-C34B-423D-AEBA-9E7ACC841BDD}" type="datetimeFigureOut">
              <a:rPr lang="en-AU" smtClean="0"/>
              <a:t>7/3/2023</a:t>
            </a:fld>
            <a:endParaRPr lang="en-A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3C098-057A-459F-A7C8-BC4F417EF10C}" type="slidenum">
              <a:rPr lang="en-AU" smtClean="0"/>
              <a:t>‹#›</a:t>
            </a:fld>
            <a:endParaRPr lang="en-AU" dirty="0"/>
          </a:p>
        </p:txBody>
      </p:sp>
    </p:spTree>
    <p:extLst>
      <p:ext uri="{BB962C8B-B14F-4D97-AF65-F5344CB8AC3E}">
        <p14:creationId xmlns:p14="http://schemas.microsoft.com/office/powerpoint/2010/main" val="3966417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3.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23.png"/><Relationship Id="rId7"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chart" Target="../charts/chart2.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chart" Target="../charts/chart1.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ccountingfornature-training.thinkific.com/" TargetMode="Externa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accountingfornature-training.thinkific.com/" TargetMode="External"/><Relationship Id="rId7"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6.png"/><Relationship Id="rId4" Type="http://schemas.openxmlformats.org/officeDocument/2006/relationships/hyperlink" Target="https://www.accountingfornature.org/cat-1-2-expert-registe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7535C-C294-42F5-A4D8-85AF4EA2535F}"/>
              </a:ext>
            </a:extLst>
          </p:cNvPr>
          <p:cNvPicPr>
            <a:picLocks noChangeAspect="1"/>
          </p:cNvPicPr>
          <p:nvPr/>
        </p:nvPicPr>
        <p:blipFill>
          <a:blip r:embed="rId2"/>
          <a:stretch>
            <a:fillRect/>
          </a:stretch>
        </p:blipFill>
        <p:spPr>
          <a:xfrm>
            <a:off x="0" y="-449"/>
            <a:ext cx="9144000" cy="6501448"/>
          </a:xfrm>
          <a:prstGeom prst="rect">
            <a:avLst/>
          </a:prstGeom>
        </p:spPr>
      </p:pic>
      <p:pic>
        <p:nvPicPr>
          <p:cNvPr id="5" name="Picture 4">
            <a:extLst>
              <a:ext uri="{FF2B5EF4-FFF2-40B4-BE49-F238E27FC236}">
                <a16:creationId xmlns:a16="http://schemas.microsoft.com/office/drawing/2014/main" id="{B1BA9931-0B42-4DFC-B4F1-A516EFFDDCB5}"/>
              </a:ext>
            </a:extLst>
          </p:cNvPr>
          <p:cNvPicPr>
            <a:picLocks noChangeAspect="1"/>
          </p:cNvPicPr>
          <p:nvPr/>
        </p:nvPicPr>
        <p:blipFill rotWithShape="1">
          <a:blip r:embed="rId3"/>
          <a:srcRect t="96315"/>
          <a:stretch/>
        </p:blipFill>
        <p:spPr>
          <a:xfrm>
            <a:off x="-1" y="5981280"/>
            <a:ext cx="9144001" cy="876720"/>
          </a:xfrm>
          <a:prstGeom prst="rect">
            <a:avLst/>
          </a:prstGeom>
        </p:spPr>
      </p:pic>
      <p:sp>
        <p:nvSpPr>
          <p:cNvPr id="7" name="TextBox 6">
            <a:extLst>
              <a:ext uri="{FF2B5EF4-FFF2-40B4-BE49-F238E27FC236}">
                <a16:creationId xmlns:a16="http://schemas.microsoft.com/office/drawing/2014/main" id="{34F0E545-E262-4883-90A2-C19B1FE2EB72}"/>
              </a:ext>
            </a:extLst>
          </p:cNvPr>
          <p:cNvSpPr txBox="1"/>
          <p:nvPr/>
        </p:nvSpPr>
        <p:spPr>
          <a:xfrm>
            <a:off x="4657642" y="5328570"/>
            <a:ext cx="7305296" cy="1323439"/>
          </a:xfrm>
          <a:prstGeom prst="rect">
            <a:avLst/>
          </a:prstGeom>
          <a:noFill/>
        </p:spPr>
        <p:txBody>
          <a:bodyPr wrap="square" rtlCol="0">
            <a:spAutoFit/>
          </a:bodyPr>
          <a:lstStyle/>
          <a:p>
            <a:endParaRPr lang="en-AU" sz="1600" dirty="0">
              <a:solidFill>
                <a:schemeClr val="bg1"/>
              </a:solidFill>
              <a:latin typeface="Avenir LT Std 35 Light" panose="020B0402020203020204" pitchFamily="34" charset="0"/>
            </a:endParaRPr>
          </a:p>
          <a:p>
            <a:r>
              <a:rPr lang="en-AU" sz="1600" dirty="0">
                <a:solidFill>
                  <a:schemeClr val="bg1"/>
                </a:solidFill>
                <a:latin typeface="Avenir LT Std 35 Light" panose="020B0402020203020204" pitchFamily="34" charset="0"/>
              </a:rPr>
              <a:t>Building the world’s most scientifically credible </a:t>
            </a:r>
            <a:br>
              <a:rPr lang="en-AU" sz="1600" dirty="0">
                <a:solidFill>
                  <a:schemeClr val="bg1"/>
                </a:solidFill>
                <a:latin typeface="Avenir LT Std 35 Light" panose="020B0402020203020204" pitchFamily="34" charset="0"/>
              </a:rPr>
            </a:br>
            <a:r>
              <a:rPr lang="en-AU" sz="1600" dirty="0">
                <a:solidFill>
                  <a:schemeClr val="bg1"/>
                </a:solidFill>
                <a:latin typeface="Avenir LT Std 35 Light" panose="020B0402020203020204" pitchFamily="34" charset="0"/>
              </a:rPr>
              <a:t>environmental accounting standard. </a:t>
            </a:r>
          </a:p>
          <a:p>
            <a:br>
              <a:rPr lang="en-AU" sz="1600" dirty="0">
                <a:solidFill>
                  <a:schemeClr val="bg1"/>
                </a:solidFill>
                <a:latin typeface="Avenir LT Std 35 Light" panose="020B0402020203020204" pitchFamily="34" charset="0"/>
              </a:rPr>
            </a:br>
            <a:r>
              <a:rPr lang="en-AU" sz="1600" dirty="0">
                <a:solidFill>
                  <a:schemeClr val="accent4"/>
                </a:solidFill>
                <a:latin typeface="Avenir LT Std 35 Light" panose="020B0402020203020204" pitchFamily="34" charset="0"/>
              </a:rPr>
              <a:t>Opening new markets for natural capital. </a:t>
            </a:r>
          </a:p>
        </p:txBody>
      </p:sp>
      <p:pic>
        <p:nvPicPr>
          <p:cNvPr id="3" name="Picture 2">
            <a:extLst>
              <a:ext uri="{FF2B5EF4-FFF2-40B4-BE49-F238E27FC236}">
                <a16:creationId xmlns:a16="http://schemas.microsoft.com/office/drawing/2014/main" id="{0F1B721A-A734-471F-8E4A-1164903D042F}"/>
              </a:ext>
            </a:extLst>
          </p:cNvPr>
          <p:cNvPicPr>
            <a:picLocks noChangeAspect="1"/>
          </p:cNvPicPr>
          <p:nvPr/>
        </p:nvPicPr>
        <p:blipFill rotWithShape="1">
          <a:blip r:embed="rId3"/>
          <a:srcRect t="96315"/>
          <a:stretch/>
        </p:blipFill>
        <p:spPr>
          <a:xfrm>
            <a:off x="283028" y="205991"/>
            <a:ext cx="5575161" cy="876720"/>
          </a:xfrm>
          <a:prstGeom prst="rect">
            <a:avLst/>
          </a:prstGeom>
        </p:spPr>
      </p:pic>
      <p:pic>
        <p:nvPicPr>
          <p:cNvPr id="6" name="Picture 5" descr="A close up of a sign&#10;&#10;Description automatically generated">
            <a:extLst>
              <a:ext uri="{FF2B5EF4-FFF2-40B4-BE49-F238E27FC236}">
                <a16:creationId xmlns:a16="http://schemas.microsoft.com/office/drawing/2014/main" id="{22F020B5-B372-432D-925F-52377C92E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088" y="1821559"/>
            <a:ext cx="1053578" cy="1019995"/>
          </a:xfrm>
          <a:prstGeom prst="rect">
            <a:avLst/>
          </a:prstGeom>
        </p:spPr>
      </p:pic>
    </p:spTree>
    <p:extLst>
      <p:ext uri="{BB962C8B-B14F-4D97-AF65-F5344CB8AC3E}">
        <p14:creationId xmlns:p14="http://schemas.microsoft.com/office/powerpoint/2010/main" val="399622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unset on the grassy meadow">
            <a:extLst>
              <a:ext uri="{FF2B5EF4-FFF2-40B4-BE49-F238E27FC236}">
                <a16:creationId xmlns:a16="http://schemas.microsoft.com/office/drawing/2014/main" id="{44CA800E-83C9-7549-8C6B-CC1AE1BD33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6053" y="956933"/>
            <a:ext cx="4542834" cy="5962616"/>
          </a:xfrm>
          <a:prstGeom prst="rect">
            <a:avLst/>
          </a:prstGeom>
        </p:spPr>
      </p:pic>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27" name="TextBox 26">
            <a:extLst>
              <a:ext uri="{FF2B5EF4-FFF2-40B4-BE49-F238E27FC236}">
                <a16:creationId xmlns:a16="http://schemas.microsoft.com/office/drawing/2014/main" id="{D36C92D7-D131-4BA8-8B19-D8D15A130719}"/>
              </a:ext>
            </a:extLst>
          </p:cNvPr>
          <p:cNvSpPr txBox="1"/>
          <p:nvPr/>
        </p:nvSpPr>
        <p:spPr>
          <a:xfrm>
            <a:off x="6846163" y="6398162"/>
            <a:ext cx="2247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6C809C"/>
                </a:solidFill>
                <a:effectLst/>
                <a:uLnTx/>
                <a:uFillTx/>
                <a:latin typeface="Avenir LT Std 35 Light" panose="020B0402020203020204" pitchFamily="34" charset="0"/>
                <a:ea typeface="+mn-ea"/>
                <a:cs typeface="+mn-cs"/>
              </a:rPr>
              <a:t> </a:t>
            </a:r>
          </a:p>
        </p:txBody>
      </p:sp>
      <p:grpSp>
        <p:nvGrpSpPr>
          <p:cNvPr id="4" name="Group 3">
            <a:extLst>
              <a:ext uri="{FF2B5EF4-FFF2-40B4-BE49-F238E27FC236}">
                <a16:creationId xmlns:a16="http://schemas.microsoft.com/office/drawing/2014/main" id="{67954B6C-BE54-BA4D-8429-AB2E670FECBF}"/>
              </a:ext>
            </a:extLst>
          </p:cNvPr>
          <p:cNvGrpSpPr/>
          <p:nvPr/>
        </p:nvGrpSpPr>
        <p:grpSpPr>
          <a:xfrm>
            <a:off x="3830305" y="1212855"/>
            <a:ext cx="5255290" cy="5814925"/>
            <a:chOff x="3888710" y="1194956"/>
            <a:chExt cx="5255290" cy="5814925"/>
          </a:xfrm>
        </p:grpSpPr>
        <p:sp>
          <p:nvSpPr>
            <p:cNvPr id="20" name="Content Placeholder 15">
              <a:extLst>
                <a:ext uri="{FF2B5EF4-FFF2-40B4-BE49-F238E27FC236}">
                  <a16:creationId xmlns:a16="http://schemas.microsoft.com/office/drawing/2014/main" id="{16272598-953A-49C6-8319-E34A0F1C4221}"/>
                </a:ext>
              </a:extLst>
            </p:cNvPr>
            <p:cNvSpPr txBox="1">
              <a:spLocks/>
            </p:cNvSpPr>
            <p:nvPr/>
          </p:nvSpPr>
          <p:spPr>
            <a:xfrm>
              <a:off x="3888710" y="1194956"/>
              <a:ext cx="5255290" cy="5814925"/>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kumimoji="0" lang="en-AU" sz="1100" b="1"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AU" sz="1600" b="1" u="sng" dirty="0">
                  <a:solidFill>
                    <a:prstClr val="black"/>
                  </a:solidFill>
                  <a:latin typeface="+mj-lt"/>
                </a:rPr>
                <a:t>C</a:t>
              </a:r>
              <a:r>
                <a:rPr kumimoji="0" lang="en-AU" sz="1600" b="1" i="0" u="sng" strike="noStrike" kern="1200" cap="none" spc="0" normalizeH="0" baseline="0" noProof="0" dirty="0" err="1">
                  <a:ln>
                    <a:noFill/>
                  </a:ln>
                  <a:solidFill>
                    <a:prstClr val="black"/>
                  </a:solidFill>
                  <a:effectLst/>
                  <a:uLnTx/>
                  <a:uFillTx/>
                  <a:latin typeface="+mj-lt"/>
                  <a:ea typeface="+mn-ea"/>
                  <a:cs typeface="+mn-cs"/>
                </a:rPr>
                <a:t>ertification</a:t>
              </a:r>
              <a:r>
                <a:rPr kumimoji="0" lang="en-AU" sz="1600" b="0" i="0" u="none" strike="noStrike" kern="1200" cap="none" spc="0" normalizeH="0" baseline="0" noProof="0" dirty="0">
                  <a:ln>
                    <a:noFill/>
                  </a:ln>
                  <a:solidFill>
                    <a:prstClr val="black"/>
                  </a:solidFill>
                  <a:effectLst/>
                  <a:uLnTx/>
                  <a:uFillTx/>
                  <a:latin typeface="+mj-lt"/>
                  <a:ea typeface="+mn-ea"/>
                  <a:cs typeface="+mn-cs"/>
                </a:rPr>
                <a:t> of environmental accounts in accordance with the </a:t>
              </a:r>
              <a:r>
                <a:rPr kumimoji="0" lang="en-AU" sz="1600" b="1" i="0" u="sng" strike="noStrike" kern="1200" cap="none" spc="0" normalizeH="0" baseline="0" noProof="0" dirty="0" err="1">
                  <a:ln>
                    <a:noFill/>
                  </a:ln>
                  <a:solidFill>
                    <a:prstClr val="black"/>
                  </a:solidFill>
                  <a:effectLst/>
                  <a:uLnTx/>
                  <a:uFillTx/>
                  <a:latin typeface="+mj-lt"/>
                  <a:ea typeface="+mn-ea"/>
                  <a:cs typeface="+mn-cs"/>
                </a:rPr>
                <a:t>AfN</a:t>
              </a:r>
              <a:r>
                <a:rPr kumimoji="0" lang="en-AU" sz="1600" b="1" i="0" u="sng" strike="noStrike" kern="1200" cap="none" spc="0" normalizeH="0" baseline="0" noProof="0" dirty="0">
                  <a:ln>
                    <a:noFill/>
                  </a:ln>
                  <a:solidFill>
                    <a:prstClr val="black"/>
                  </a:solidFill>
                  <a:effectLst/>
                  <a:uLnTx/>
                  <a:uFillTx/>
                  <a:latin typeface="+mj-lt"/>
                  <a:ea typeface="+mn-ea"/>
                  <a:cs typeface="+mn-cs"/>
                </a:rPr>
                <a:t> Standard</a:t>
              </a:r>
              <a:r>
                <a:rPr kumimoji="0" lang="en-AU" sz="1600" b="0" i="0" u="none" strike="noStrike" kern="1200" cap="none" spc="0" normalizeH="0" baseline="0" noProof="0" dirty="0">
                  <a:ln>
                    <a:noFill/>
                  </a:ln>
                  <a:solidFill>
                    <a:prstClr val="black"/>
                  </a:solidFill>
                  <a:effectLst/>
                  <a:uLnTx/>
                  <a:uFillTx/>
                  <a:latin typeface="+mj-lt"/>
                  <a:ea typeface="+mn-ea"/>
                  <a:cs typeface="+mn-cs"/>
                </a:rPr>
                <a:t>.</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mj-lt"/>
                  <a:ea typeface="+mn-ea"/>
                  <a:cs typeface="+mn-cs"/>
                </a:rPr>
                <a:t>Accreditation of Scientific Measurement &amp; Monitoring </a:t>
              </a:r>
              <a:r>
                <a:rPr kumimoji="0" lang="en-AU" sz="1600" b="1" i="0" u="sng" strike="noStrike" kern="1200" cap="none" spc="0" normalizeH="0" baseline="0" noProof="0" dirty="0">
                  <a:ln>
                    <a:noFill/>
                  </a:ln>
                  <a:solidFill>
                    <a:prstClr val="black"/>
                  </a:solidFill>
                  <a:effectLst/>
                  <a:uLnTx/>
                  <a:uFillTx/>
                  <a:latin typeface="+mj-lt"/>
                  <a:ea typeface="+mn-ea"/>
                  <a:cs typeface="+mn-cs"/>
                </a:rPr>
                <a:t>Methods</a:t>
              </a:r>
              <a:r>
                <a:rPr kumimoji="0" lang="en-AU" sz="1600" b="1" i="0" u="none" strike="noStrike" kern="1200" cap="none" spc="0" normalizeH="0" baseline="0" noProof="0" dirty="0">
                  <a:ln>
                    <a:noFill/>
                  </a:ln>
                  <a:solidFill>
                    <a:prstClr val="black"/>
                  </a:solidFill>
                  <a:effectLst/>
                  <a:uLnTx/>
                  <a:uFillTx/>
                  <a:latin typeface="+mj-lt"/>
                  <a:ea typeface="+mn-ea"/>
                  <a:cs typeface="+mn-cs"/>
                </a:rPr>
                <a:t> </a:t>
              </a:r>
              <a:r>
                <a:rPr kumimoji="0" lang="en-AU" sz="1600" b="0" i="0" u="none" strike="noStrike" kern="1200" cap="none" spc="0" normalizeH="0" baseline="0" noProof="0" dirty="0">
                  <a:ln>
                    <a:noFill/>
                  </a:ln>
                  <a:solidFill>
                    <a:prstClr val="black"/>
                  </a:solidFill>
                  <a:effectLst/>
                  <a:uLnTx/>
                  <a:uFillTx/>
                  <a:latin typeface="+mj-lt"/>
                  <a:ea typeface="+mn-ea"/>
                  <a:cs typeface="+mn-cs"/>
                </a:rPr>
                <a:t>for use under the Standard. </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mj-lt"/>
                  <a:ea typeface="+mn-ea"/>
                  <a:cs typeface="+mn-cs"/>
                </a:rPr>
                <a:t>Training &amp; accreditation of experts &amp; auditors </a:t>
              </a:r>
              <a:r>
                <a:rPr kumimoji="0" lang="en-AU" sz="1600" b="0" i="0" u="none" strike="noStrike" kern="1200" cap="none" spc="0" normalizeH="0" baseline="0" noProof="0" dirty="0">
                  <a:ln>
                    <a:noFill/>
                  </a:ln>
                  <a:solidFill>
                    <a:prstClr val="black"/>
                  </a:solidFill>
                  <a:effectLst/>
                  <a:uLnTx/>
                  <a:uFillTx/>
                  <a:latin typeface="+mj-lt"/>
                  <a:ea typeface="+mn-ea"/>
                  <a:cs typeface="+mn-cs"/>
                </a:rPr>
                <a:t>through face-to-face and online training and assessment and “AfN Expert Register”.</a:t>
              </a:r>
              <a:br>
                <a:rPr kumimoji="0" lang="en-AU" sz="1600" b="0" i="0" u="none" strike="noStrike" kern="1200" cap="none" spc="0" normalizeH="0" baseline="0" noProof="0" dirty="0">
                  <a:ln>
                    <a:noFill/>
                  </a:ln>
                  <a:solidFill>
                    <a:prstClr val="black"/>
                  </a:solidFill>
                  <a:effectLst/>
                  <a:uLnTx/>
                  <a:uFillTx/>
                  <a:latin typeface="+mj-lt"/>
                  <a:ea typeface="+mn-ea"/>
                  <a:cs typeface="+mn-cs"/>
                </a:rPr>
              </a:br>
              <a:endParaRPr kumimoji="0" lang="en-AU" sz="1600" b="0" i="0" u="none" strike="noStrike" kern="1200" cap="none" spc="0" normalizeH="0" baseline="0" noProof="0" dirty="0">
                <a:ln>
                  <a:noFill/>
                </a:ln>
                <a:solidFill>
                  <a:prstClr val="black"/>
                </a:solidFill>
                <a:effectLst/>
                <a:uLnTx/>
                <a:uFillTx/>
                <a:latin typeface="+mj-lt"/>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mj-lt"/>
                  <a:ea typeface="+mn-ea"/>
                  <a:cs typeface="+mn-cs"/>
                </a:rPr>
                <a:t>Coaching &amp; advice, </a:t>
              </a:r>
              <a:r>
                <a:rPr kumimoji="0" lang="en-AU" sz="1600" b="0" i="0" u="none" strike="noStrike" kern="1200" cap="none" spc="0" normalizeH="0" baseline="0" noProof="0" dirty="0">
                  <a:ln>
                    <a:noFill/>
                  </a:ln>
                  <a:solidFill>
                    <a:prstClr val="black"/>
                  </a:solidFill>
                  <a:effectLst/>
                  <a:uLnTx/>
                  <a:uFillTx/>
                  <a:latin typeface="+mj-lt"/>
                  <a:ea typeface="+mn-ea"/>
                  <a:cs typeface="+mn-cs"/>
                </a:rPr>
                <a:t>where we connect you with AfN Experts to assist interested parties in building their own accounts.</a:t>
              </a:r>
              <a:endParaRPr lang="en-AU" sz="1600" dirty="0">
                <a:solidFill>
                  <a:prstClr val="black"/>
                </a:solidFill>
                <a:latin typeface="+mj-lt"/>
              </a:endParaRPr>
            </a:p>
            <a:p>
              <a:pPr marL="914400" lvl="2" indent="0">
                <a:buNone/>
              </a:pPr>
              <a:br>
                <a:rPr kumimoji="0" lang="en-AU" sz="1600" b="1" i="0" u="none" strike="noStrike" kern="1200" cap="none" spc="0" normalizeH="0" baseline="0" noProof="0" dirty="0">
                  <a:ln>
                    <a:noFill/>
                  </a:ln>
                  <a:solidFill>
                    <a:prstClr val="black"/>
                  </a:solidFill>
                  <a:effectLst/>
                  <a:uLnTx/>
                  <a:uFillTx/>
                  <a:latin typeface="+mj-lt"/>
                  <a:ea typeface="+mn-ea"/>
                  <a:cs typeface="+mn-cs"/>
                </a:rPr>
              </a:br>
              <a:r>
                <a:rPr kumimoji="0" lang="en-AU" sz="1600" b="1" i="0" u="none" strike="noStrike" kern="1200" cap="none" spc="0" normalizeH="0" baseline="0" noProof="0" dirty="0">
                  <a:ln>
                    <a:noFill/>
                  </a:ln>
                  <a:solidFill>
                    <a:prstClr val="black"/>
                  </a:solidFill>
                  <a:effectLst/>
                  <a:uLnTx/>
                  <a:uFillTx/>
                  <a:latin typeface="+mj-lt"/>
                  <a:ea typeface="+mn-ea"/>
                  <a:cs typeface="+mn-cs"/>
                </a:rPr>
                <a:t>Developing an online environmental accounting system </a:t>
              </a:r>
              <a:r>
                <a:rPr lang="en-AU" sz="1600" dirty="0">
                  <a:solidFill>
                    <a:prstClr val="black"/>
                  </a:solidFill>
                  <a:latin typeface="+mj-lt"/>
                </a:rPr>
                <a:t>to cost-effectively help Proponents build their own Environmental Accounts with the click of a button</a:t>
              </a:r>
              <a:r>
                <a:rPr kumimoji="0" lang="en-AU" sz="1600" b="0" i="0" u="none" strike="noStrike" kern="1200" cap="none" spc="0" normalizeH="0" baseline="0" noProof="0" dirty="0">
                  <a:ln>
                    <a:noFill/>
                  </a:ln>
                  <a:solidFill>
                    <a:prstClr val="black"/>
                  </a:solidFill>
                  <a:effectLst/>
                  <a:uLnTx/>
                  <a:uFillTx/>
                  <a:latin typeface="+mj-lt"/>
                  <a:ea typeface="+mn-ea"/>
                  <a:cs typeface="+mn-cs"/>
                </a:rPr>
                <a:t>.</a:t>
              </a:r>
              <a:endParaRPr kumimoji="0" lang="en-AU" sz="1800" b="0" i="0"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AU" sz="1800" b="0" i="1"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sz="1800" b="0" i="1" u="none" strike="noStrike" kern="1200" cap="none" spc="0" normalizeH="0" baseline="0" noProof="0" dirty="0">
                <a:ln>
                  <a:noFill/>
                </a:ln>
                <a:solidFill>
                  <a:prstClr val="black"/>
                </a:solidFill>
                <a:effectLst/>
                <a:uLnTx/>
                <a:uFillTx/>
                <a:latin typeface="+mj-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mj-lt"/>
                <a:ea typeface="+mn-ea"/>
                <a:cs typeface="Helvetica" panose="020B0604020202020204" pitchFamily="34" charset="0"/>
              </a:endParaRPr>
            </a:p>
          </p:txBody>
        </p:sp>
        <p:pic>
          <p:nvPicPr>
            <p:cNvPr id="21" name="Graphic 20" descr="Boardroom">
              <a:extLst>
                <a:ext uri="{FF2B5EF4-FFF2-40B4-BE49-F238E27FC236}">
                  <a16:creationId xmlns:a16="http://schemas.microsoft.com/office/drawing/2014/main" id="{0115F3A1-DE7E-49E2-B739-D41392EF61E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16651" y="3920342"/>
              <a:ext cx="731350" cy="731350"/>
            </a:xfrm>
            <a:prstGeom prst="rect">
              <a:avLst/>
            </a:prstGeom>
          </p:spPr>
        </p:pic>
        <p:pic>
          <p:nvPicPr>
            <p:cNvPr id="22" name="Graphic 21" descr="Diploma roll">
              <a:extLst>
                <a:ext uri="{FF2B5EF4-FFF2-40B4-BE49-F238E27FC236}">
                  <a16:creationId xmlns:a16="http://schemas.microsoft.com/office/drawing/2014/main" id="{3EA6099F-8458-4D45-A318-6CE2762E99F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16651" y="2976879"/>
              <a:ext cx="731350" cy="731350"/>
            </a:xfrm>
            <a:prstGeom prst="rect">
              <a:avLst/>
            </a:prstGeom>
          </p:spPr>
        </p:pic>
        <p:pic>
          <p:nvPicPr>
            <p:cNvPr id="24" name="Graphic 23" descr="Badge Tick">
              <a:extLst>
                <a:ext uri="{FF2B5EF4-FFF2-40B4-BE49-F238E27FC236}">
                  <a16:creationId xmlns:a16="http://schemas.microsoft.com/office/drawing/2014/main" id="{5DC06608-6BA8-4EC6-B698-833EFF92E3F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16651" y="1347109"/>
              <a:ext cx="731350" cy="731350"/>
            </a:xfrm>
            <a:prstGeom prst="rect">
              <a:avLst/>
            </a:prstGeom>
          </p:spPr>
        </p:pic>
        <p:pic>
          <p:nvPicPr>
            <p:cNvPr id="25" name="Graphic 24" descr="Circles with arrows">
              <a:extLst>
                <a:ext uri="{FF2B5EF4-FFF2-40B4-BE49-F238E27FC236}">
                  <a16:creationId xmlns:a16="http://schemas.microsoft.com/office/drawing/2014/main" id="{AB818AFA-9ED6-48DD-86CD-06DE7D621B7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16651" y="2225761"/>
              <a:ext cx="731350" cy="731350"/>
            </a:xfrm>
            <a:prstGeom prst="rect">
              <a:avLst/>
            </a:prstGeom>
          </p:spPr>
        </p:pic>
        <p:pic>
          <p:nvPicPr>
            <p:cNvPr id="3" name="Graphic 2" descr="Quadcopter">
              <a:extLst>
                <a:ext uri="{FF2B5EF4-FFF2-40B4-BE49-F238E27FC236}">
                  <a16:creationId xmlns:a16="http://schemas.microsoft.com/office/drawing/2014/main" id="{DEFB7668-013F-404E-9A6B-18156FDEA7D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16651" y="4920562"/>
              <a:ext cx="731350" cy="731350"/>
            </a:xfrm>
            <a:prstGeom prst="rect">
              <a:avLst/>
            </a:prstGeom>
          </p:spPr>
        </p:pic>
      </p:grpSp>
      <p:sp>
        <p:nvSpPr>
          <p:cNvPr id="2" name="Slide Number Placeholder 1">
            <a:extLst>
              <a:ext uri="{FF2B5EF4-FFF2-40B4-BE49-F238E27FC236}">
                <a16:creationId xmlns:a16="http://schemas.microsoft.com/office/drawing/2014/main" id="{66590113-A0C8-7245-9202-14D595CA0CD1}"/>
              </a:ext>
            </a:extLst>
          </p:cNvPr>
          <p:cNvSpPr>
            <a:spLocks noGrp="1"/>
          </p:cNvSpPr>
          <p:nvPr>
            <p:ph type="sldNum" sz="quarter" idx="12"/>
          </p:nvPr>
        </p:nvSpPr>
        <p:spPr/>
        <p:txBody>
          <a:bodyPr/>
          <a:lstStyle/>
          <a:p>
            <a:fld id="{20550A7E-0215-EA48-A579-C9E7E81A0714}" type="slidenum">
              <a:rPr lang="en-AU" smtClean="0"/>
              <a:t>10</a:t>
            </a:fld>
            <a:endParaRPr lang="en-AU"/>
          </a:p>
        </p:txBody>
      </p:sp>
      <p:pic>
        <p:nvPicPr>
          <p:cNvPr id="13" name="Picture 12" descr="A close up of a sign&#10;&#10;Description automatically generated">
            <a:extLst>
              <a:ext uri="{FF2B5EF4-FFF2-40B4-BE49-F238E27FC236}">
                <a16:creationId xmlns:a16="http://schemas.microsoft.com/office/drawing/2014/main" id="{90E49947-D597-4049-83A3-374A36541ED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14" name="Picture 13">
            <a:extLst>
              <a:ext uri="{FF2B5EF4-FFF2-40B4-BE49-F238E27FC236}">
                <a16:creationId xmlns:a16="http://schemas.microsoft.com/office/drawing/2014/main" id="{D0D66192-DD86-BB42-9082-741D7666861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15" name="Title 1">
            <a:extLst>
              <a:ext uri="{FF2B5EF4-FFF2-40B4-BE49-F238E27FC236}">
                <a16:creationId xmlns:a16="http://schemas.microsoft.com/office/drawing/2014/main" id="{CED463F5-B152-8245-AD88-E211D3820948}"/>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What does </a:t>
            </a:r>
            <a:r>
              <a:rPr lang="en-US" sz="2800" dirty="0" err="1">
                <a:solidFill>
                  <a:schemeClr val="bg1"/>
                </a:solidFill>
                <a:ea typeface="+mn-ea"/>
                <a:cs typeface="+mn-cs"/>
              </a:rPr>
              <a:t>AfN</a:t>
            </a:r>
            <a:r>
              <a:rPr lang="en-US" sz="2800" dirty="0">
                <a:solidFill>
                  <a:schemeClr val="bg1"/>
                </a:solidFill>
                <a:ea typeface="+mn-ea"/>
                <a:cs typeface="+mn-cs"/>
              </a:rPr>
              <a:t> do? </a:t>
            </a:r>
          </a:p>
        </p:txBody>
      </p:sp>
    </p:spTree>
    <p:extLst>
      <p:ext uri="{BB962C8B-B14F-4D97-AF65-F5344CB8AC3E}">
        <p14:creationId xmlns:p14="http://schemas.microsoft.com/office/powerpoint/2010/main" val="269584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CF4FAE06-9AD2-4943-B263-DAD7B45B36CF}"/>
              </a:ext>
            </a:extLst>
          </p:cNvPr>
          <p:cNvPicPr>
            <a:picLocks noChangeAspect="1"/>
          </p:cNvPicPr>
          <p:nvPr/>
        </p:nvPicPr>
        <p:blipFill rotWithShape="1">
          <a:blip r:embed="rId2"/>
          <a:srcRect t="82911" r="385"/>
          <a:stretch/>
        </p:blipFill>
        <p:spPr>
          <a:xfrm>
            <a:off x="-5835" y="5762171"/>
            <a:ext cx="9149835" cy="1095829"/>
          </a:xfrm>
          <a:prstGeom prst="rect">
            <a:avLst/>
          </a:prstGeom>
        </p:spPr>
      </p:pic>
      <p:sp>
        <p:nvSpPr>
          <p:cNvPr id="50" name="TextBox 49">
            <a:extLst>
              <a:ext uri="{FF2B5EF4-FFF2-40B4-BE49-F238E27FC236}">
                <a16:creationId xmlns:a16="http://schemas.microsoft.com/office/drawing/2014/main" id="{046E61C0-1A10-4452-8CF7-D06BE1EFA306}"/>
              </a:ext>
            </a:extLst>
          </p:cNvPr>
          <p:cNvSpPr txBox="1"/>
          <p:nvPr/>
        </p:nvSpPr>
        <p:spPr>
          <a:xfrm>
            <a:off x="6846163" y="6398162"/>
            <a:ext cx="1867627" cy="276999"/>
          </a:xfrm>
          <a:prstGeom prst="rect">
            <a:avLst/>
          </a:prstGeom>
          <a:noFill/>
        </p:spPr>
        <p:txBody>
          <a:bodyPr wrap="none" rtlCol="0">
            <a:spAutoFit/>
          </a:bodyPr>
          <a:lstStyle/>
          <a:p>
            <a:r>
              <a:rPr lang="en-AU" sz="1200" dirty="0">
                <a:solidFill>
                  <a:srgbClr val="6C809C"/>
                </a:solidFill>
                <a:latin typeface="+mj-lt"/>
              </a:rPr>
              <a:t>Not for general distribution</a:t>
            </a:r>
          </a:p>
        </p:txBody>
      </p:sp>
      <p:pic>
        <p:nvPicPr>
          <p:cNvPr id="11" name="Picture 10" descr="A close up of a sign&#10;&#10;Description automatically generated">
            <a:extLst>
              <a:ext uri="{FF2B5EF4-FFF2-40B4-BE49-F238E27FC236}">
                <a16:creationId xmlns:a16="http://schemas.microsoft.com/office/drawing/2014/main" id="{48A8DCEA-FCC3-4CB9-A666-5ABDC16BE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
        <p:nvSpPr>
          <p:cNvPr id="16" name="TextBox 15">
            <a:extLst>
              <a:ext uri="{FF2B5EF4-FFF2-40B4-BE49-F238E27FC236}">
                <a16:creationId xmlns:a16="http://schemas.microsoft.com/office/drawing/2014/main" id="{39961E4A-942F-4FC2-9632-50694A86F20E}"/>
              </a:ext>
            </a:extLst>
          </p:cNvPr>
          <p:cNvSpPr txBox="1"/>
          <p:nvPr/>
        </p:nvSpPr>
        <p:spPr>
          <a:xfrm>
            <a:off x="9606906" y="2093552"/>
            <a:ext cx="2231684" cy="253916"/>
          </a:xfrm>
          <a:prstGeom prst="rect">
            <a:avLst/>
          </a:prstGeom>
          <a:noFill/>
        </p:spPr>
        <p:txBody>
          <a:bodyPr wrap="square" rtlCol="0">
            <a:spAutoFit/>
          </a:bodyPr>
          <a:lstStyle/>
          <a:p>
            <a:pPr algn="ctr"/>
            <a:r>
              <a:rPr lang="en-AU" sz="1050" dirty="0">
                <a:solidFill>
                  <a:srgbClr val="59595B"/>
                </a:solidFill>
                <a:latin typeface="+mj-lt"/>
                <a:ea typeface="Calibri" panose="020F0502020204030204" pitchFamily="34" charset="0"/>
              </a:rPr>
              <a:t>+</a:t>
            </a:r>
            <a:endParaRPr lang="en-AU" sz="1100" i="1" dirty="0">
              <a:solidFill>
                <a:srgbClr val="59595B"/>
              </a:solidFill>
              <a:latin typeface="+mj-lt"/>
              <a:ea typeface="Calibri" panose="020F0502020204030204" pitchFamily="34" charset="0"/>
            </a:endParaRPr>
          </a:p>
        </p:txBody>
      </p:sp>
      <p:sp>
        <p:nvSpPr>
          <p:cNvPr id="2" name="Oval 1">
            <a:extLst>
              <a:ext uri="{FF2B5EF4-FFF2-40B4-BE49-F238E27FC236}">
                <a16:creationId xmlns:a16="http://schemas.microsoft.com/office/drawing/2014/main" id="{5E16810E-3B99-4D10-879F-BD509A9F7EF9}"/>
              </a:ext>
            </a:extLst>
          </p:cNvPr>
          <p:cNvSpPr/>
          <p:nvPr/>
        </p:nvSpPr>
        <p:spPr>
          <a:xfrm>
            <a:off x="1015751" y="1449390"/>
            <a:ext cx="1349477" cy="1368485"/>
          </a:xfrm>
          <a:prstGeom prst="ellipse">
            <a:avLst/>
          </a:prstGeom>
          <a:solidFill>
            <a:schemeClr val="tx2">
              <a:lumMod val="75000"/>
            </a:schemeClr>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latin typeface="+mj-lt"/>
              </a:rPr>
              <a:t>Corporate carbon + env co-benefits</a:t>
            </a:r>
          </a:p>
        </p:txBody>
      </p:sp>
      <p:sp>
        <p:nvSpPr>
          <p:cNvPr id="21" name="Oval 20">
            <a:extLst>
              <a:ext uri="{FF2B5EF4-FFF2-40B4-BE49-F238E27FC236}">
                <a16:creationId xmlns:a16="http://schemas.microsoft.com/office/drawing/2014/main" id="{9A95A05C-EB85-4C8E-82FC-B7272BCF1483}"/>
              </a:ext>
            </a:extLst>
          </p:cNvPr>
          <p:cNvSpPr/>
          <p:nvPr/>
        </p:nvSpPr>
        <p:spPr>
          <a:xfrm>
            <a:off x="2809120" y="470341"/>
            <a:ext cx="1349477" cy="1368485"/>
          </a:xfrm>
          <a:prstGeom prst="ellipse">
            <a:avLst/>
          </a:prstGeom>
          <a:solidFill>
            <a:schemeClr val="tx2">
              <a:lumMod val="50000"/>
            </a:schemeClr>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latin typeface="+mj-lt"/>
              </a:rPr>
              <a:t>Landscape Green Bonds</a:t>
            </a:r>
          </a:p>
        </p:txBody>
      </p:sp>
      <p:sp>
        <p:nvSpPr>
          <p:cNvPr id="23" name="Oval 22">
            <a:extLst>
              <a:ext uri="{FF2B5EF4-FFF2-40B4-BE49-F238E27FC236}">
                <a16:creationId xmlns:a16="http://schemas.microsoft.com/office/drawing/2014/main" id="{6E4EDBF7-0891-4061-824D-44B68F35C2FD}"/>
              </a:ext>
            </a:extLst>
          </p:cNvPr>
          <p:cNvSpPr/>
          <p:nvPr/>
        </p:nvSpPr>
        <p:spPr>
          <a:xfrm>
            <a:off x="4865448" y="470340"/>
            <a:ext cx="1349477" cy="1368485"/>
          </a:xfrm>
          <a:prstGeom prst="ellipse">
            <a:avLst/>
          </a:prstGeom>
          <a:solidFill>
            <a:schemeClr val="tx1">
              <a:lumMod val="95000"/>
              <a:lumOff val="5000"/>
            </a:schemeClr>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dirty="0">
                <a:latin typeface="+mj-lt"/>
              </a:rPr>
              <a:t>Impact Investment for Real Assets</a:t>
            </a:r>
          </a:p>
        </p:txBody>
      </p:sp>
      <p:sp>
        <p:nvSpPr>
          <p:cNvPr id="24" name="Oval 23">
            <a:extLst>
              <a:ext uri="{FF2B5EF4-FFF2-40B4-BE49-F238E27FC236}">
                <a16:creationId xmlns:a16="http://schemas.microsoft.com/office/drawing/2014/main" id="{283820B2-8645-435A-8AAC-4925FF2DBFD3}"/>
              </a:ext>
            </a:extLst>
          </p:cNvPr>
          <p:cNvSpPr/>
          <p:nvPr/>
        </p:nvSpPr>
        <p:spPr>
          <a:xfrm>
            <a:off x="6763066" y="1449390"/>
            <a:ext cx="1349477" cy="1368485"/>
          </a:xfrm>
          <a:prstGeom prst="ellipse">
            <a:avLst/>
          </a:prstGeom>
          <a:solidFill>
            <a:srgbClr val="B2CEEC"/>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mj-lt"/>
              </a:rPr>
              <a:t>Government policy</a:t>
            </a:r>
          </a:p>
        </p:txBody>
      </p:sp>
      <p:sp>
        <p:nvSpPr>
          <p:cNvPr id="25" name="Oval 24">
            <a:extLst>
              <a:ext uri="{FF2B5EF4-FFF2-40B4-BE49-F238E27FC236}">
                <a16:creationId xmlns:a16="http://schemas.microsoft.com/office/drawing/2014/main" id="{3F57FB0B-3E8D-4D02-A57D-67F59D33430C}"/>
              </a:ext>
            </a:extLst>
          </p:cNvPr>
          <p:cNvSpPr/>
          <p:nvPr/>
        </p:nvSpPr>
        <p:spPr>
          <a:xfrm>
            <a:off x="4985405" y="4835708"/>
            <a:ext cx="1349477" cy="1368485"/>
          </a:xfrm>
          <a:prstGeom prst="ellipse">
            <a:avLst/>
          </a:prstGeom>
          <a:solidFill>
            <a:srgbClr val="245790"/>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latin typeface="+mj-lt"/>
              </a:rPr>
              <a:t>Food &amp; Fibre Green Labelling </a:t>
            </a:r>
          </a:p>
        </p:txBody>
      </p:sp>
      <p:sp>
        <p:nvSpPr>
          <p:cNvPr id="29" name="Oval 28">
            <a:extLst>
              <a:ext uri="{FF2B5EF4-FFF2-40B4-BE49-F238E27FC236}">
                <a16:creationId xmlns:a16="http://schemas.microsoft.com/office/drawing/2014/main" id="{DEC231D5-30BB-4C96-8937-DD11C67EBB13}"/>
              </a:ext>
            </a:extLst>
          </p:cNvPr>
          <p:cNvSpPr/>
          <p:nvPr/>
        </p:nvSpPr>
        <p:spPr>
          <a:xfrm>
            <a:off x="6763067" y="3689469"/>
            <a:ext cx="1349477" cy="1368485"/>
          </a:xfrm>
          <a:prstGeom prst="ellipse">
            <a:avLst/>
          </a:prstGeom>
          <a:solidFill>
            <a:srgbClr val="2E70B8"/>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latin typeface="+mj-lt"/>
              </a:rPr>
              <a:t>Market indices &amp; insurance</a:t>
            </a:r>
          </a:p>
        </p:txBody>
      </p:sp>
      <p:sp>
        <p:nvSpPr>
          <p:cNvPr id="30" name="Oval 29">
            <a:extLst>
              <a:ext uri="{FF2B5EF4-FFF2-40B4-BE49-F238E27FC236}">
                <a16:creationId xmlns:a16="http://schemas.microsoft.com/office/drawing/2014/main" id="{E3DD01FE-1420-4A78-841E-F6BEC3855CCB}"/>
              </a:ext>
            </a:extLst>
          </p:cNvPr>
          <p:cNvSpPr/>
          <p:nvPr/>
        </p:nvSpPr>
        <p:spPr>
          <a:xfrm>
            <a:off x="2809120" y="4835709"/>
            <a:ext cx="1349477" cy="1368485"/>
          </a:xfrm>
          <a:prstGeom prst="ellipse">
            <a:avLst/>
          </a:prstGeom>
          <a:solidFill>
            <a:schemeClr val="accent5">
              <a:lumMod val="50000"/>
            </a:schemeClr>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latin typeface="+mj-lt"/>
              </a:rPr>
              <a:t>Healthy &amp; productive</a:t>
            </a:r>
          </a:p>
          <a:p>
            <a:pPr algn="ctr"/>
            <a:r>
              <a:rPr lang="en-AU" sz="1200" b="1" dirty="0">
                <a:latin typeface="+mj-lt"/>
              </a:rPr>
              <a:t>landscapes</a:t>
            </a:r>
          </a:p>
        </p:txBody>
      </p:sp>
      <p:sp>
        <p:nvSpPr>
          <p:cNvPr id="31" name="Oval 30">
            <a:extLst>
              <a:ext uri="{FF2B5EF4-FFF2-40B4-BE49-F238E27FC236}">
                <a16:creationId xmlns:a16="http://schemas.microsoft.com/office/drawing/2014/main" id="{D5E939EA-32D1-4415-BCFA-A979D2DDDEAA}"/>
              </a:ext>
            </a:extLst>
          </p:cNvPr>
          <p:cNvSpPr/>
          <p:nvPr/>
        </p:nvSpPr>
        <p:spPr>
          <a:xfrm>
            <a:off x="943073" y="3689470"/>
            <a:ext cx="1349477" cy="1368485"/>
          </a:xfrm>
          <a:prstGeom prst="ellipse">
            <a:avLst/>
          </a:prstGeom>
          <a:solidFill>
            <a:schemeClr val="accent5">
              <a:lumMod val="50000"/>
            </a:schemeClr>
          </a:solid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latin typeface="+mj-lt"/>
              </a:rPr>
              <a:t>Mine site Rehab Bonds</a:t>
            </a:r>
          </a:p>
        </p:txBody>
      </p:sp>
      <p:pic>
        <p:nvPicPr>
          <p:cNvPr id="32" name="Picture 31" descr="A close up of a sign&#10;&#10;Description automatically generated">
            <a:extLst>
              <a:ext uri="{FF2B5EF4-FFF2-40B4-BE49-F238E27FC236}">
                <a16:creationId xmlns:a16="http://schemas.microsoft.com/office/drawing/2014/main" id="{0D7D429B-EA85-4556-91F0-DC6048986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310" y="2465595"/>
            <a:ext cx="1422997" cy="1747922"/>
          </a:xfrm>
          <a:prstGeom prst="rect">
            <a:avLst/>
          </a:prstGeom>
        </p:spPr>
      </p:pic>
      <p:sp>
        <p:nvSpPr>
          <p:cNvPr id="35" name="Arrow: Down 34">
            <a:extLst>
              <a:ext uri="{FF2B5EF4-FFF2-40B4-BE49-F238E27FC236}">
                <a16:creationId xmlns:a16="http://schemas.microsoft.com/office/drawing/2014/main" id="{2B679376-C6AE-44AC-AEFA-F77AB0A1168A}"/>
              </a:ext>
            </a:extLst>
          </p:cNvPr>
          <p:cNvSpPr/>
          <p:nvPr/>
        </p:nvSpPr>
        <p:spPr>
          <a:xfrm rot="6454559">
            <a:off x="2811828" y="1917850"/>
            <a:ext cx="601162" cy="1614742"/>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Arrow: Down 35">
            <a:extLst>
              <a:ext uri="{FF2B5EF4-FFF2-40B4-BE49-F238E27FC236}">
                <a16:creationId xmlns:a16="http://schemas.microsoft.com/office/drawing/2014/main" id="{7697C40C-B911-447C-A1A2-DE28C5D6863B}"/>
              </a:ext>
            </a:extLst>
          </p:cNvPr>
          <p:cNvSpPr/>
          <p:nvPr/>
        </p:nvSpPr>
        <p:spPr>
          <a:xfrm rot="4159763">
            <a:off x="2790188" y="3068202"/>
            <a:ext cx="601162" cy="1614742"/>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Arrow: Down 36">
            <a:extLst>
              <a:ext uri="{FF2B5EF4-FFF2-40B4-BE49-F238E27FC236}">
                <a16:creationId xmlns:a16="http://schemas.microsoft.com/office/drawing/2014/main" id="{8B6C1AA4-F91B-4409-A272-97A2F7927EF7}"/>
              </a:ext>
            </a:extLst>
          </p:cNvPr>
          <p:cNvSpPr/>
          <p:nvPr/>
        </p:nvSpPr>
        <p:spPr>
          <a:xfrm rot="1637320">
            <a:off x="3614924" y="4200233"/>
            <a:ext cx="601162" cy="607861"/>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Arrow: Down 37">
            <a:extLst>
              <a:ext uri="{FF2B5EF4-FFF2-40B4-BE49-F238E27FC236}">
                <a16:creationId xmlns:a16="http://schemas.microsoft.com/office/drawing/2014/main" id="{733F370A-DD26-421C-AB7A-1D17FC6C7990}"/>
              </a:ext>
            </a:extLst>
          </p:cNvPr>
          <p:cNvSpPr/>
          <p:nvPr/>
        </p:nvSpPr>
        <p:spPr>
          <a:xfrm rot="9391227">
            <a:off x="3640582" y="1856792"/>
            <a:ext cx="601162" cy="607861"/>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Arrow: Down 38">
            <a:extLst>
              <a:ext uri="{FF2B5EF4-FFF2-40B4-BE49-F238E27FC236}">
                <a16:creationId xmlns:a16="http://schemas.microsoft.com/office/drawing/2014/main" id="{647BCC29-9764-40F5-8EB8-4861607FA7E6}"/>
              </a:ext>
            </a:extLst>
          </p:cNvPr>
          <p:cNvSpPr/>
          <p:nvPr/>
        </p:nvSpPr>
        <p:spPr>
          <a:xfrm rot="13106044">
            <a:off x="4784552" y="1943819"/>
            <a:ext cx="601162" cy="607861"/>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Arrow: Down 39">
            <a:extLst>
              <a:ext uri="{FF2B5EF4-FFF2-40B4-BE49-F238E27FC236}">
                <a16:creationId xmlns:a16="http://schemas.microsoft.com/office/drawing/2014/main" id="{48851FBD-AEFF-456F-A883-E3980850E303}"/>
              </a:ext>
            </a:extLst>
          </p:cNvPr>
          <p:cNvSpPr/>
          <p:nvPr/>
        </p:nvSpPr>
        <p:spPr>
          <a:xfrm rot="20141803">
            <a:off x="4856777" y="4180312"/>
            <a:ext cx="601162" cy="607861"/>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Arrow: Down 45">
            <a:extLst>
              <a:ext uri="{FF2B5EF4-FFF2-40B4-BE49-F238E27FC236}">
                <a16:creationId xmlns:a16="http://schemas.microsoft.com/office/drawing/2014/main" id="{80FC8B8F-D014-4BE6-940B-6BBB837EA119}"/>
              </a:ext>
            </a:extLst>
          </p:cNvPr>
          <p:cNvSpPr/>
          <p:nvPr/>
        </p:nvSpPr>
        <p:spPr>
          <a:xfrm rot="14790591">
            <a:off x="5664250" y="1865008"/>
            <a:ext cx="601162" cy="1614742"/>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Arrow: Down 46">
            <a:extLst>
              <a:ext uri="{FF2B5EF4-FFF2-40B4-BE49-F238E27FC236}">
                <a16:creationId xmlns:a16="http://schemas.microsoft.com/office/drawing/2014/main" id="{AC05B2EB-7D05-4077-AE6D-070088818F2F}"/>
              </a:ext>
            </a:extLst>
          </p:cNvPr>
          <p:cNvSpPr/>
          <p:nvPr/>
        </p:nvSpPr>
        <p:spPr>
          <a:xfrm rot="17577798">
            <a:off x="5642415" y="2997639"/>
            <a:ext cx="601162" cy="1614742"/>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Box 47">
            <a:extLst>
              <a:ext uri="{FF2B5EF4-FFF2-40B4-BE49-F238E27FC236}">
                <a16:creationId xmlns:a16="http://schemas.microsoft.com/office/drawing/2014/main" id="{F23D412A-3E1F-4E4E-A63A-98391E2EF7BE}"/>
              </a:ext>
            </a:extLst>
          </p:cNvPr>
          <p:cNvSpPr txBox="1"/>
          <p:nvPr/>
        </p:nvSpPr>
        <p:spPr>
          <a:xfrm>
            <a:off x="413405" y="321585"/>
            <a:ext cx="4572000" cy="369332"/>
          </a:xfrm>
          <a:prstGeom prst="rect">
            <a:avLst/>
          </a:prstGeom>
          <a:noFill/>
        </p:spPr>
        <p:txBody>
          <a:bodyPr wrap="square">
            <a:spAutoFit/>
          </a:bodyPr>
          <a:lstStyle/>
          <a:p>
            <a:pPr algn="just"/>
            <a:r>
              <a:rPr lang="en-AU" b="1" dirty="0">
                <a:solidFill>
                  <a:srgbClr val="025073"/>
                </a:solidFill>
                <a:latin typeface="+mj-lt"/>
                <a:ea typeface="Calibri" panose="020F0502020204030204" pitchFamily="34" charset="0"/>
              </a:rPr>
              <a:t>MARKETS</a:t>
            </a:r>
            <a:endParaRPr lang="en-AU" sz="1800" b="1" dirty="0">
              <a:solidFill>
                <a:srgbClr val="025073"/>
              </a:solidFill>
              <a:latin typeface="+mj-lt"/>
              <a:ea typeface="Calibri" panose="020F0502020204030204" pitchFamily="34" charset="0"/>
            </a:endParaRPr>
          </a:p>
        </p:txBody>
      </p:sp>
    </p:spTree>
    <p:extLst>
      <p:ext uri="{BB962C8B-B14F-4D97-AF65-F5344CB8AC3E}">
        <p14:creationId xmlns:p14="http://schemas.microsoft.com/office/powerpoint/2010/main" val="365080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AFC10-1BD2-5840-8342-2BCFA18424F0}"/>
              </a:ext>
            </a:extLst>
          </p:cNvPr>
          <p:cNvPicPr>
            <a:picLocks noChangeAspect="1"/>
          </p:cNvPicPr>
          <p:nvPr/>
        </p:nvPicPr>
        <p:blipFill rotWithShape="1">
          <a:blip r:embed="rId3"/>
          <a:srcRect t="96315"/>
          <a:stretch/>
        </p:blipFill>
        <p:spPr>
          <a:xfrm>
            <a:off x="0" y="1"/>
            <a:ext cx="7378996" cy="956932"/>
          </a:xfrm>
          <a:prstGeom prst="rect">
            <a:avLst/>
          </a:prstGeom>
        </p:spPr>
      </p:pic>
      <p:sp>
        <p:nvSpPr>
          <p:cNvPr id="6" name="Title 1">
            <a:extLst>
              <a:ext uri="{FF2B5EF4-FFF2-40B4-BE49-F238E27FC236}">
                <a16:creationId xmlns:a16="http://schemas.microsoft.com/office/drawing/2014/main" id="{0E538159-8723-EB49-8871-8FEA6CC99247}"/>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solidFill>
                  <a:schemeClr val="bg1"/>
                </a:solidFill>
                <a:ea typeface="+mn-ea"/>
                <a:cs typeface="+mn-cs"/>
              </a:rPr>
              <a:t>Supporting Carbon &amp; Nature Credits </a:t>
            </a:r>
          </a:p>
        </p:txBody>
      </p:sp>
      <p:sp>
        <p:nvSpPr>
          <p:cNvPr id="3" name="TextBox 2">
            <a:extLst>
              <a:ext uri="{FF2B5EF4-FFF2-40B4-BE49-F238E27FC236}">
                <a16:creationId xmlns:a16="http://schemas.microsoft.com/office/drawing/2014/main" id="{013700F2-DBBD-D7F9-831C-0EDAAE3E9FE2}"/>
              </a:ext>
            </a:extLst>
          </p:cNvPr>
          <p:cNvSpPr txBox="1"/>
          <p:nvPr/>
        </p:nvSpPr>
        <p:spPr>
          <a:xfrm>
            <a:off x="3211550" y="1284381"/>
            <a:ext cx="5628578" cy="5355312"/>
          </a:xfrm>
          <a:prstGeom prst="rect">
            <a:avLst/>
          </a:prstGeom>
          <a:noFill/>
        </p:spPr>
        <p:txBody>
          <a:bodyPr wrap="square">
            <a:spAutoFit/>
          </a:bodyPr>
          <a:lstStyle/>
          <a:p>
            <a:pPr>
              <a:lnSpc>
                <a:spcPct val="100000"/>
              </a:lnSpc>
              <a:spcBef>
                <a:spcPct val="0"/>
              </a:spcBef>
              <a:spcAft>
                <a:spcPct val="0"/>
              </a:spcAft>
              <a:buFontTx/>
              <a:buNone/>
            </a:pPr>
            <a:r>
              <a:rPr lang="en-GB" altLang="en-US" sz="1800" b="1" dirty="0">
                <a:solidFill>
                  <a:schemeClr val="tx1"/>
                </a:solidFill>
                <a:latin typeface="+mj-lt"/>
              </a:rPr>
              <a:t>Supporting the voluntary carbon-plus market</a:t>
            </a:r>
          </a:p>
          <a:p>
            <a:pPr>
              <a:lnSpc>
                <a:spcPct val="100000"/>
              </a:lnSpc>
              <a:spcBef>
                <a:spcPct val="0"/>
              </a:spcBef>
              <a:spcAft>
                <a:spcPct val="0"/>
              </a:spcAft>
              <a:buFontTx/>
              <a:buNone/>
            </a:pPr>
            <a:r>
              <a:rPr lang="en-GB" altLang="en-US" sz="1800" dirty="0">
                <a:solidFill>
                  <a:schemeClr val="tx1"/>
                </a:solidFill>
                <a:latin typeface="+mj-lt"/>
              </a:rPr>
              <a:t>Accounting for Nature® is being used by Australia’s largest carbon offset project developers to verify environmental co-benefits, which is unlocking new markets and higher price premiums for carbon offset units that result in genuine improvements for nature. </a:t>
            </a:r>
          </a:p>
          <a:p>
            <a:pPr>
              <a:lnSpc>
                <a:spcPct val="100000"/>
              </a:lnSpc>
              <a:spcBef>
                <a:spcPct val="0"/>
              </a:spcBef>
              <a:spcAft>
                <a:spcPct val="0"/>
              </a:spcAft>
              <a:buFontTx/>
              <a:buNone/>
            </a:pPr>
            <a:endParaRPr lang="en-GB" altLang="en-US" sz="1800" dirty="0">
              <a:solidFill>
                <a:schemeClr val="tx1"/>
              </a:solidFill>
              <a:latin typeface="+mj-lt"/>
            </a:endParaRPr>
          </a:p>
          <a:p>
            <a:pPr>
              <a:lnSpc>
                <a:spcPct val="100000"/>
              </a:lnSpc>
              <a:spcBef>
                <a:spcPct val="0"/>
              </a:spcBef>
              <a:spcAft>
                <a:spcPct val="0"/>
              </a:spcAft>
              <a:buFontTx/>
              <a:buNone/>
            </a:pPr>
            <a:r>
              <a:rPr lang="en-GB" altLang="en-US" sz="1800" b="1" dirty="0">
                <a:solidFill>
                  <a:srgbClr val="071632"/>
                </a:solidFill>
                <a:latin typeface="+mj-lt"/>
              </a:rPr>
              <a:t>Supporting pioneering work in standalone nature credits</a:t>
            </a:r>
          </a:p>
          <a:p>
            <a:pPr>
              <a:lnSpc>
                <a:spcPct val="100000"/>
              </a:lnSpc>
              <a:spcBef>
                <a:spcPct val="0"/>
              </a:spcBef>
              <a:spcAft>
                <a:spcPct val="0"/>
              </a:spcAft>
              <a:buFontTx/>
              <a:buNone/>
            </a:pPr>
            <a:r>
              <a:rPr lang="en-GB" altLang="en-US" sz="1800" dirty="0">
                <a:solidFill>
                  <a:srgbClr val="071632"/>
                </a:solidFill>
                <a:latin typeface="+mj-lt"/>
              </a:rPr>
              <a:t>Accounting for Nature® is the chosen Monitoring, Reporting &amp; Verification Framework for a 3-year trial of </a:t>
            </a:r>
            <a:r>
              <a:rPr lang="en-GB" altLang="en-US" sz="1800" dirty="0" err="1">
                <a:solidFill>
                  <a:srgbClr val="071632"/>
                </a:solidFill>
                <a:latin typeface="+mj-lt"/>
              </a:rPr>
              <a:t>Greencollar’s</a:t>
            </a:r>
            <a:r>
              <a:rPr lang="en-GB" altLang="en-US" sz="1800" dirty="0">
                <a:solidFill>
                  <a:srgbClr val="071632"/>
                </a:solidFill>
                <a:latin typeface="+mj-lt"/>
              </a:rPr>
              <a:t> new </a:t>
            </a:r>
            <a:r>
              <a:rPr lang="en-GB" altLang="en-US" sz="1800" dirty="0" err="1">
                <a:solidFill>
                  <a:srgbClr val="071632"/>
                </a:solidFill>
                <a:latin typeface="+mj-lt"/>
              </a:rPr>
              <a:t>NaturePlus</a:t>
            </a:r>
            <a:r>
              <a:rPr lang="en-GB" altLang="en-US" sz="1800" baseline="30000" dirty="0" err="1">
                <a:solidFill>
                  <a:srgbClr val="071632"/>
                </a:solidFill>
                <a:latin typeface="+mj-lt"/>
              </a:rPr>
              <a:t>TM</a:t>
            </a:r>
            <a:r>
              <a:rPr lang="en-GB" altLang="en-US" sz="1800" dirty="0">
                <a:solidFill>
                  <a:srgbClr val="071632"/>
                </a:solidFill>
                <a:latin typeface="+mj-lt"/>
              </a:rPr>
              <a:t> Standard which will seek to issue and sell standalone nature credits. </a:t>
            </a:r>
          </a:p>
          <a:p>
            <a:pPr>
              <a:lnSpc>
                <a:spcPct val="100000"/>
              </a:lnSpc>
              <a:spcBef>
                <a:spcPct val="0"/>
              </a:spcBef>
              <a:spcAft>
                <a:spcPct val="0"/>
              </a:spcAft>
              <a:buFontTx/>
              <a:buNone/>
            </a:pPr>
            <a:endParaRPr lang="en-GB" altLang="en-US" sz="1800" dirty="0">
              <a:solidFill>
                <a:srgbClr val="FF0000"/>
              </a:solidFill>
              <a:latin typeface="+mj-lt"/>
            </a:endParaRPr>
          </a:p>
          <a:p>
            <a:pPr>
              <a:lnSpc>
                <a:spcPct val="100000"/>
              </a:lnSpc>
              <a:spcBef>
                <a:spcPct val="0"/>
              </a:spcBef>
              <a:spcAft>
                <a:spcPct val="0"/>
              </a:spcAft>
              <a:buFontTx/>
              <a:buNone/>
            </a:pPr>
            <a:r>
              <a:rPr lang="en-GB" altLang="en-US" sz="1800" b="1" dirty="0">
                <a:latin typeface="+mj-lt"/>
              </a:rPr>
              <a:t>AfN will extend licensing to other unitization standards</a:t>
            </a:r>
          </a:p>
          <a:p>
            <a:pPr>
              <a:lnSpc>
                <a:spcPct val="100000"/>
              </a:lnSpc>
              <a:spcBef>
                <a:spcPct val="0"/>
              </a:spcBef>
              <a:spcAft>
                <a:spcPct val="0"/>
              </a:spcAft>
              <a:buFontTx/>
              <a:buNone/>
            </a:pPr>
            <a:r>
              <a:rPr lang="en-GB" altLang="en-US" sz="1800" dirty="0">
                <a:latin typeface="+mj-lt"/>
              </a:rPr>
              <a:t>Accounting for Nature® is also being considered an outcomes-focused MRV framework by the World </a:t>
            </a:r>
            <a:br>
              <a:rPr lang="en-GB" altLang="en-US" sz="1800" dirty="0">
                <a:latin typeface="+mj-lt"/>
              </a:rPr>
            </a:br>
            <a:r>
              <a:rPr lang="en-GB" altLang="en-US" sz="1800" dirty="0">
                <a:latin typeface="+mj-lt"/>
              </a:rPr>
              <a:t>Economic Forum and to support Verra SD Vista and others (to be announced). </a:t>
            </a:r>
            <a:endParaRPr lang="en-AU" altLang="en-US" sz="1800" dirty="0">
              <a:latin typeface="+mj-lt"/>
            </a:endParaRPr>
          </a:p>
          <a:p>
            <a:pPr>
              <a:lnSpc>
                <a:spcPct val="100000"/>
              </a:lnSpc>
              <a:spcBef>
                <a:spcPct val="0"/>
              </a:spcBef>
              <a:spcAft>
                <a:spcPct val="0"/>
              </a:spcAft>
              <a:buFontTx/>
              <a:buNone/>
            </a:pPr>
            <a:endParaRPr lang="en-AU" altLang="en-US" sz="1800" dirty="0">
              <a:solidFill>
                <a:schemeClr val="tx1"/>
              </a:solidFill>
              <a:latin typeface="+mj-lt"/>
            </a:endParaRPr>
          </a:p>
        </p:txBody>
      </p:sp>
      <p:pic>
        <p:nvPicPr>
          <p:cNvPr id="7" name="Picture 8" descr="greencollar nature logo TM">
            <a:extLst>
              <a:ext uri="{FF2B5EF4-FFF2-40B4-BE49-F238E27FC236}">
                <a16:creationId xmlns:a16="http://schemas.microsoft.com/office/drawing/2014/main" id="{52D907EC-8397-5F52-2AE8-2A48DE4CC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362" y="3500369"/>
            <a:ext cx="1462211" cy="64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orld Economic Forum - Wikipedia">
            <a:extLst>
              <a:ext uri="{FF2B5EF4-FFF2-40B4-BE49-F238E27FC236}">
                <a16:creationId xmlns:a16="http://schemas.microsoft.com/office/drawing/2014/main" id="{9348B1C1-5FE5-1EFF-A1F6-0A8DCF53A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033" y="5235089"/>
            <a:ext cx="10699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reenCollar | Climate Active">
            <a:extLst>
              <a:ext uri="{FF2B5EF4-FFF2-40B4-BE49-F238E27FC236}">
                <a16:creationId xmlns:a16="http://schemas.microsoft.com/office/drawing/2014/main" id="{E82F4B06-1CDF-2114-2E8E-E79E440B1C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058" y="1098170"/>
            <a:ext cx="1923515" cy="811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2 Australia">
            <a:extLst>
              <a:ext uri="{FF2B5EF4-FFF2-40B4-BE49-F238E27FC236}">
                <a16:creationId xmlns:a16="http://schemas.microsoft.com/office/drawing/2014/main" id="{EE7659B2-E64C-8578-0639-E51AA473D3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738" y="1852114"/>
            <a:ext cx="973956" cy="640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Climate Friendly">
            <a:extLst>
              <a:ext uri="{FF2B5EF4-FFF2-40B4-BE49-F238E27FC236}">
                <a16:creationId xmlns:a16="http://schemas.microsoft.com/office/drawing/2014/main" id="{D46F29ED-C0D8-A6CC-F36A-DEAD63250B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3582" y="1845439"/>
            <a:ext cx="943308" cy="6474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bon Neutral - Climate Solutions">
            <a:extLst>
              <a:ext uri="{FF2B5EF4-FFF2-40B4-BE49-F238E27FC236}">
                <a16:creationId xmlns:a16="http://schemas.microsoft.com/office/drawing/2014/main" id="{C13C63B8-1939-205F-3E09-367AE10686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233" y="2507534"/>
            <a:ext cx="1556776" cy="4458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sign&#10;&#10;Description automatically generated">
            <a:extLst>
              <a:ext uri="{FF2B5EF4-FFF2-40B4-BE49-F238E27FC236}">
                <a16:creationId xmlns:a16="http://schemas.microsoft.com/office/drawing/2014/main" id="{666772B2-C558-4F64-3A9C-2F9D41B9A8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Tree>
    <p:extLst>
      <p:ext uri="{BB962C8B-B14F-4D97-AF65-F5344CB8AC3E}">
        <p14:creationId xmlns:p14="http://schemas.microsoft.com/office/powerpoint/2010/main" val="362417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62487" y="1307648"/>
            <a:ext cx="8420206"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solidFill>
                  <a:srgbClr val="025073"/>
                </a:solidFill>
              </a:rPr>
              <a:t>An </a:t>
            </a:r>
            <a:r>
              <a:rPr lang="en-US" sz="1800" dirty="0" err="1">
                <a:solidFill>
                  <a:srgbClr val="025073"/>
                </a:solidFill>
              </a:rPr>
              <a:t>Econd</a:t>
            </a:r>
            <a:r>
              <a:rPr lang="en-US" sz="1800" dirty="0">
                <a:solidFill>
                  <a:srgbClr val="025073"/>
                </a:solidFill>
              </a:rPr>
              <a:t>® can be generated for each of the below five environmental asset classes.</a:t>
            </a:r>
          </a:p>
          <a:p>
            <a:pPr algn="ctr"/>
            <a:endParaRPr lang="en-US" sz="1800" dirty="0">
              <a:solidFill>
                <a:srgbClr val="025073"/>
              </a:solidFill>
            </a:endParaRPr>
          </a:p>
          <a:p>
            <a:pPr algn="ctr"/>
            <a:r>
              <a:rPr lang="en-US" sz="1800" dirty="0">
                <a:solidFill>
                  <a:srgbClr val="025073"/>
                </a:solidFill>
              </a:rPr>
              <a:t>Certified Environmental Accounts can be </a:t>
            </a:r>
            <a:r>
              <a:rPr lang="en-US" sz="1800" dirty="0">
                <a:solidFill>
                  <a:srgbClr val="F2A947"/>
                </a:solidFill>
              </a:rPr>
              <a:t>linked</a:t>
            </a:r>
            <a:r>
              <a:rPr lang="en-US" sz="1800" dirty="0">
                <a:solidFill>
                  <a:srgbClr val="025073"/>
                </a:solidFill>
              </a:rPr>
              <a:t> with carbon or other environmental products to </a:t>
            </a:r>
            <a:r>
              <a:rPr lang="en-US" sz="1800" dirty="0">
                <a:solidFill>
                  <a:srgbClr val="F2A947"/>
                </a:solidFill>
              </a:rPr>
              <a:t>claim and verify </a:t>
            </a:r>
            <a:r>
              <a:rPr lang="en-US" sz="1800" dirty="0">
                <a:solidFill>
                  <a:srgbClr val="025073"/>
                </a:solidFill>
              </a:rPr>
              <a:t>environmental co-benefits. </a:t>
            </a:r>
          </a:p>
        </p:txBody>
      </p:sp>
      <p:pic>
        <p:nvPicPr>
          <p:cNvPr id="6" name="Picture 5">
            <a:extLst>
              <a:ext uri="{FF2B5EF4-FFF2-40B4-BE49-F238E27FC236}">
                <a16:creationId xmlns:a16="http://schemas.microsoft.com/office/drawing/2014/main" id="{6A96857C-B585-0349-8CCB-61A1555B1F5E}"/>
              </a:ext>
            </a:extLst>
          </p:cNvPr>
          <p:cNvPicPr>
            <a:picLocks noChangeAspect="1"/>
          </p:cNvPicPr>
          <p:nvPr/>
        </p:nvPicPr>
        <p:blipFill rotWithShape="1">
          <a:blip r:embed="rId2"/>
          <a:srcRect t="82911" r="385"/>
          <a:stretch/>
        </p:blipFill>
        <p:spPr>
          <a:xfrm>
            <a:off x="-5835" y="5762171"/>
            <a:ext cx="9149835" cy="1095829"/>
          </a:xfrm>
          <a:prstGeom prst="rect">
            <a:avLst/>
          </a:prstGeom>
        </p:spPr>
      </p:pic>
      <p:pic>
        <p:nvPicPr>
          <p:cNvPr id="8" name="Picture 7" descr="A close up of a sign&#10;&#10;Description automatically generated">
            <a:extLst>
              <a:ext uri="{FF2B5EF4-FFF2-40B4-BE49-F238E27FC236}">
                <a16:creationId xmlns:a16="http://schemas.microsoft.com/office/drawing/2014/main" id="{60EDDD03-425D-4AE8-A744-2A9FC20762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pic>
        <p:nvPicPr>
          <p:cNvPr id="3" name="Picture 2">
            <a:extLst>
              <a:ext uri="{FF2B5EF4-FFF2-40B4-BE49-F238E27FC236}">
                <a16:creationId xmlns:a16="http://schemas.microsoft.com/office/drawing/2014/main" id="{8C1C9A2A-EAF2-47E8-93E0-4F62FACD9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32" y="2829013"/>
            <a:ext cx="1437785" cy="1149741"/>
          </a:xfrm>
          <a:prstGeom prst="rect">
            <a:avLst/>
          </a:prstGeom>
        </p:spPr>
      </p:pic>
      <p:pic>
        <p:nvPicPr>
          <p:cNvPr id="5" name="Picture 4" descr="Logo, company name&#10;&#10;Description automatically generated">
            <a:extLst>
              <a:ext uri="{FF2B5EF4-FFF2-40B4-BE49-F238E27FC236}">
                <a16:creationId xmlns:a16="http://schemas.microsoft.com/office/drawing/2014/main" id="{E5AF1AAC-DE89-40F2-8E1B-F2D7FF36D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982" y="2829014"/>
            <a:ext cx="1437785" cy="1149741"/>
          </a:xfrm>
          <a:prstGeom prst="rect">
            <a:avLst/>
          </a:prstGeom>
        </p:spPr>
      </p:pic>
      <p:pic>
        <p:nvPicPr>
          <p:cNvPr id="10" name="Picture 9">
            <a:extLst>
              <a:ext uri="{FF2B5EF4-FFF2-40B4-BE49-F238E27FC236}">
                <a16:creationId xmlns:a16="http://schemas.microsoft.com/office/drawing/2014/main" id="{BCCAE306-2531-4FD0-BCEE-95B56F1791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27873" y="2843339"/>
            <a:ext cx="1437176" cy="1149741"/>
          </a:xfrm>
          <a:prstGeom prst="rect">
            <a:avLst/>
          </a:prstGeom>
        </p:spPr>
      </p:pic>
      <p:pic>
        <p:nvPicPr>
          <p:cNvPr id="12" name="Picture 11" descr="Logo&#10;&#10;Description automatically generated">
            <a:extLst>
              <a:ext uri="{FF2B5EF4-FFF2-40B4-BE49-F238E27FC236}">
                <a16:creationId xmlns:a16="http://schemas.microsoft.com/office/drawing/2014/main" id="{37DBF34E-62A5-4D19-B5D9-63F9828733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9206" y="2829015"/>
            <a:ext cx="1437785" cy="1149741"/>
          </a:xfrm>
          <a:prstGeom prst="rect">
            <a:avLst/>
          </a:prstGeom>
        </p:spPr>
      </p:pic>
      <p:pic>
        <p:nvPicPr>
          <p:cNvPr id="14" name="Picture 13" descr="Logo, company name&#10;&#10;Description automatically generated">
            <a:extLst>
              <a:ext uri="{FF2B5EF4-FFF2-40B4-BE49-F238E27FC236}">
                <a16:creationId xmlns:a16="http://schemas.microsoft.com/office/drawing/2014/main" id="{64016DFE-1630-43E5-8A53-C7807B5463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8757" y="2807206"/>
            <a:ext cx="1437785" cy="1149741"/>
          </a:xfrm>
          <a:prstGeom prst="rect">
            <a:avLst/>
          </a:prstGeom>
        </p:spPr>
      </p:pic>
      <p:pic>
        <p:nvPicPr>
          <p:cNvPr id="17" name="Picture 16" descr="Logo, company name&#10;&#10;Description automatically generated">
            <a:extLst>
              <a:ext uri="{FF2B5EF4-FFF2-40B4-BE49-F238E27FC236}">
                <a16:creationId xmlns:a16="http://schemas.microsoft.com/office/drawing/2014/main" id="{5230C9FB-48C9-45B1-AC15-C961AA7AE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1198" y="2843339"/>
            <a:ext cx="1437784" cy="1149741"/>
          </a:xfrm>
          <a:prstGeom prst="rect">
            <a:avLst/>
          </a:prstGeom>
        </p:spPr>
      </p:pic>
      <p:sp>
        <p:nvSpPr>
          <p:cNvPr id="18" name="Title 1">
            <a:extLst>
              <a:ext uri="{FF2B5EF4-FFF2-40B4-BE49-F238E27FC236}">
                <a16:creationId xmlns:a16="http://schemas.microsoft.com/office/drawing/2014/main" id="{F26FE76F-D790-4896-A5CB-848EC4386226}"/>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What environmental assets can you measure?</a:t>
            </a:r>
          </a:p>
        </p:txBody>
      </p:sp>
      <p:sp>
        <p:nvSpPr>
          <p:cNvPr id="2" name="Rectangle 1">
            <a:extLst>
              <a:ext uri="{FF2B5EF4-FFF2-40B4-BE49-F238E27FC236}">
                <a16:creationId xmlns:a16="http://schemas.microsoft.com/office/drawing/2014/main" id="{DD396FA9-847C-3F4C-A318-F126E66157C6}"/>
              </a:ext>
            </a:extLst>
          </p:cNvPr>
          <p:cNvSpPr/>
          <p:nvPr/>
        </p:nvSpPr>
        <p:spPr>
          <a:xfrm>
            <a:off x="538532" y="2623636"/>
            <a:ext cx="7039974" cy="1518136"/>
          </a:xfrm>
          <a:prstGeom prst="rect">
            <a:avLst/>
          </a:prstGeom>
          <a:noFill/>
          <a:ln w="19050">
            <a:extLst>
              <a:ext uri="{C807C97D-BFC1-408E-A445-0C87EB9F89A2}">
                <ask:lineSketchStyleProps xmlns:ask="http://schemas.microsoft.com/office/drawing/2018/sketchyshapes" sd="1219033472">
                  <a:custGeom>
                    <a:avLst/>
                    <a:gdLst>
                      <a:gd name="connsiteX0" fmla="*/ 0 w 7039974"/>
                      <a:gd name="connsiteY0" fmla="*/ 0 h 1518136"/>
                      <a:gd name="connsiteX1" fmla="*/ 7039974 w 7039974"/>
                      <a:gd name="connsiteY1" fmla="*/ 0 h 1518136"/>
                      <a:gd name="connsiteX2" fmla="*/ 7039974 w 7039974"/>
                      <a:gd name="connsiteY2" fmla="*/ 1518136 h 1518136"/>
                      <a:gd name="connsiteX3" fmla="*/ 0 w 7039974"/>
                      <a:gd name="connsiteY3" fmla="*/ 1518136 h 1518136"/>
                      <a:gd name="connsiteX4" fmla="*/ 0 w 7039974"/>
                      <a:gd name="connsiteY4" fmla="*/ 0 h 151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9974" h="1518136" extrusionOk="0">
                        <a:moveTo>
                          <a:pt x="0" y="0"/>
                        </a:moveTo>
                        <a:cubicBezTo>
                          <a:pt x="2830583" y="118645"/>
                          <a:pt x="3994109" y="116012"/>
                          <a:pt x="7039974" y="0"/>
                        </a:cubicBezTo>
                        <a:cubicBezTo>
                          <a:pt x="6989796" y="566859"/>
                          <a:pt x="7006038" y="779398"/>
                          <a:pt x="7039974" y="1518136"/>
                        </a:cubicBezTo>
                        <a:cubicBezTo>
                          <a:pt x="4512168" y="1652736"/>
                          <a:pt x="1828239" y="1360940"/>
                          <a:pt x="0" y="1518136"/>
                        </a:cubicBezTo>
                        <a:cubicBezTo>
                          <a:pt x="-104134" y="1235087"/>
                          <a:pt x="51526" y="699909"/>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6" name="Title 1">
            <a:extLst>
              <a:ext uri="{FF2B5EF4-FFF2-40B4-BE49-F238E27FC236}">
                <a16:creationId xmlns:a16="http://schemas.microsoft.com/office/drawing/2014/main" id="{D31ADEEB-578C-AA4C-8003-8E19B603B45F}"/>
              </a:ext>
            </a:extLst>
          </p:cNvPr>
          <p:cNvSpPr txBox="1">
            <a:spLocks/>
          </p:cNvSpPr>
          <p:nvPr/>
        </p:nvSpPr>
        <p:spPr>
          <a:xfrm>
            <a:off x="-5834" y="4314760"/>
            <a:ext cx="9149834" cy="2543240"/>
          </a:xfrm>
          <a:prstGeom prst="rect">
            <a:avLst/>
          </a:prstGeom>
          <a:solidFill>
            <a:schemeClr val="tx1"/>
          </a:solidFill>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dirty="0">
                <a:solidFill>
                  <a:schemeClr val="bg1"/>
                </a:solidFill>
                <a:ea typeface="+mn-ea"/>
                <a:cs typeface="+mn-cs"/>
              </a:rPr>
              <a:t>Our </a:t>
            </a:r>
            <a:r>
              <a:rPr lang="en-US" sz="1800" dirty="0">
                <a:solidFill>
                  <a:srgbClr val="F2A947"/>
                </a:solidFill>
                <a:ea typeface="+mn-ea"/>
                <a:cs typeface="+mn-cs"/>
              </a:rPr>
              <a:t>Materiality Guidelines </a:t>
            </a:r>
            <a:r>
              <a:rPr lang="en-US" sz="1800" dirty="0">
                <a:solidFill>
                  <a:schemeClr val="bg1"/>
                </a:solidFill>
                <a:ea typeface="+mn-ea"/>
                <a:cs typeface="+mn-cs"/>
              </a:rPr>
              <a:t>help Proponents decide what is most important to measure by:</a:t>
            </a:r>
          </a:p>
          <a:p>
            <a:pPr>
              <a:lnSpc>
                <a:spcPct val="100000"/>
              </a:lnSpc>
              <a:spcBef>
                <a:spcPts val="0"/>
              </a:spcBef>
            </a:pPr>
            <a:endParaRPr lang="en-US" sz="1800" dirty="0">
              <a:solidFill>
                <a:schemeClr val="bg1"/>
              </a:solidFill>
              <a:ea typeface="+mn-ea"/>
              <a:cs typeface="+mn-cs"/>
            </a:endParaRPr>
          </a:p>
          <a:p>
            <a:pPr marL="342900" indent="-342900">
              <a:lnSpc>
                <a:spcPct val="100000"/>
              </a:lnSpc>
              <a:spcBef>
                <a:spcPts val="0"/>
              </a:spcBef>
              <a:buFont typeface="+mj-lt"/>
              <a:buAutoNum type="arabicPeriod"/>
            </a:pPr>
            <a:r>
              <a:rPr lang="en-US" sz="1800" dirty="0">
                <a:solidFill>
                  <a:schemeClr val="bg1"/>
                </a:solidFill>
                <a:ea typeface="+mn-ea"/>
                <a:cs typeface="+mn-cs"/>
              </a:rPr>
              <a:t>Clearly understanding and articulating </a:t>
            </a:r>
            <a:r>
              <a:rPr lang="en-US" sz="1800" dirty="0">
                <a:solidFill>
                  <a:srgbClr val="F2A947"/>
                </a:solidFill>
                <a:ea typeface="+mn-ea"/>
                <a:cs typeface="+mn-cs"/>
              </a:rPr>
              <a:t>why</a:t>
            </a:r>
            <a:r>
              <a:rPr lang="en-US" sz="1800" dirty="0">
                <a:solidFill>
                  <a:schemeClr val="bg1"/>
                </a:solidFill>
                <a:ea typeface="+mn-ea"/>
                <a:cs typeface="+mn-cs"/>
              </a:rPr>
              <a:t> they are wanting to develop an Environmental Account, and,</a:t>
            </a:r>
          </a:p>
          <a:p>
            <a:pPr marL="342900" indent="-342900">
              <a:lnSpc>
                <a:spcPct val="100000"/>
              </a:lnSpc>
              <a:spcBef>
                <a:spcPts val="0"/>
              </a:spcBef>
              <a:buFont typeface="+mj-lt"/>
              <a:buAutoNum type="arabicPeriod"/>
            </a:pPr>
            <a:endParaRPr lang="en-US" sz="1800" dirty="0">
              <a:solidFill>
                <a:schemeClr val="bg1"/>
              </a:solidFill>
              <a:ea typeface="+mn-ea"/>
              <a:cs typeface="+mn-cs"/>
            </a:endParaRPr>
          </a:p>
          <a:p>
            <a:pPr marL="342900" indent="-342900">
              <a:lnSpc>
                <a:spcPct val="100000"/>
              </a:lnSpc>
              <a:spcBef>
                <a:spcPts val="0"/>
              </a:spcBef>
              <a:buFont typeface="+mj-lt"/>
              <a:buAutoNum type="arabicPeriod"/>
            </a:pPr>
            <a:r>
              <a:rPr lang="en-US" sz="1800" dirty="0">
                <a:solidFill>
                  <a:schemeClr val="bg1"/>
                </a:solidFill>
                <a:ea typeface="+mn-ea"/>
                <a:cs typeface="+mn-cs"/>
              </a:rPr>
              <a:t>Helping to identify what the </a:t>
            </a:r>
            <a:r>
              <a:rPr lang="en-US" sz="1800" dirty="0">
                <a:solidFill>
                  <a:srgbClr val="F2A947"/>
                </a:solidFill>
                <a:ea typeface="+mn-ea"/>
                <a:cs typeface="+mn-cs"/>
              </a:rPr>
              <a:t>priority and significant environmental assets </a:t>
            </a:r>
            <a:r>
              <a:rPr lang="en-US" sz="1800" dirty="0">
                <a:solidFill>
                  <a:schemeClr val="bg1"/>
                </a:solidFill>
                <a:ea typeface="+mn-ea"/>
                <a:cs typeface="+mn-cs"/>
              </a:rPr>
              <a:t>are that should be measured in the Environmental Account, given the account purpose, and also differing perspectives of significance</a:t>
            </a:r>
            <a:endParaRPr lang="en-US" sz="1800" b="1" dirty="0">
              <a:solidFill>
                <a:schemeClr val="bg1"/>
              </a:solidFill>
              <a:ea typeface="+mn-ea"/>
              <a:cs typeface="+mn-cs"/>
            </a:endParaRPr>
          </a:p>
        </p:txBody>
      </p:sp>
    </p:spTree>
    <p:extLst>
      <p:ext uri="{BB962C8B-B14F-4D97-AF65-F5344CB8AC3E}">
        <p14:creationId xmlns:p14="http://schemas.microsoft.com/office/powerpoint/2010/main" val="2520779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94450B4-888F-9343-BA98-61C65E8DB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
        <p:nvSpPr>
          <p:cNvPr id="13" name="Title 1">
            <a:extLst>
              <a:ext uri="{FF2B5EF4-FFF2-40B4-BE49-F238E27FC236}">
                <a16:creationId xmlns:a16="http://schemas.microsoft.com/office/drawing/2014/main" id="{28BC8BE1-A8FC-DD48-8F8E-8945D3C887CB}"/>
              </a:ext>
            </a:extLst>
          </p:cNvPr>
          <p:cNvSpPr txBox="1">
            <a:spLocks/>
          </p:cNvSpPr>
          <p:nvPr/>
        </p:nvSpPr>
        <p:spPr>
          <a:xfrm>
            <a:off x="162489"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What is an Environmental Account?</a:t>
            </a:r>
          </a:p>
        </p:txBody>
      </p:sp>
      <p:pic>
        <p:nvPicPr>
          <p:cNvPr id="5" name="Picture 4" descr="Graphical user interface, website&#10;&#10;Description automatically generated">
            <a:extLst>
              <a:ext uri="{FF2B5EF4-FFF2-40B4-BE49-F238E27FC236}">
                <a16:creationId xmlns:a16="http://schemas.microsoft.com/office/drawing/2014/main" id="{4D8E5CE4-12B3-95CC-0FB1-39B9B486F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89" y="1365661"/>
            <a:ext cx="8810587" cy="4713435"/>
          </a:xfrm>
          <a:prstGeom prst="rect">
            <a:avLst/>
          </a:prstGeom>
        </p:spPr>
      </p:pic>
      <p:pic>
        <p:nvPicPr>
          <p:cNvPr id="7" name="Picture 6" descr="A picture containing text, mammal&#10;&#10;Description automatically generated">
            <a:extLst>
              <a:ext uri="{FF2B5EF4-FFF2-40B4-BE49-F238E27FC236}">
                <a16:creationId xmlns:a16="http://schemas.microsoft.com/office/drawing/2014/main" id="{D106AB88-DB36-BB18-1111-2403BB8070FE}"/>
              </a:ext>
            </a:extLst>
          </p:cNvPr>
          <p:cNvPicPr>
            <a:picLocks noChangeAspect="1"/>
          </p:cNvPicPr>
          <p:nvPr/>
        </p:nvPicPr>
        <p:blipFill rotWithShape="1">
          <a:blip r:embed="rId5"/>
          <a:srcRect l="9160"/>
          <a:stretch/>
        </p:blipFill>
        <p:spPr>
          <a:xfrm>
            <a:off x="5575235" y="17501"/>
            <a:ext cx="1669996" cy="1348160"/>
          </a:xfrm>
          <a:prstGeom prst="rect">
            <a:avLst/>
          </a:prstGeom>
        </p:spPr>
      </p:pic>
    </p:spTree>
    <p:extLst>
      <p:ext uri="{BB962C8B-B14F-4D97-AF65-F5344CB8AC3E}">
        <p14:creationId xmlns:p14="http://schemas.microsoft.com/office/powerpoint/2010/main" val="299876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mmal&#10;&#10;Description automatically generated">
            <a:extLst>
              <a:ext uri="{FF2B5EF4-FFF2-40B4-BE49-F238E27FC236}">
                <a16:creationId xmlns:a16="http://schemas.microsoft.com/office/drawing/2014/main" id="{081EF31F-F642-11DC-307D-B003DD13396B}"/>
              </a:ext>
            </a:extLst>
          </p:cNvPr>
          <p:cNvPicPr>
            <a:picLocks noChangeAspect="1"/>
          </p:cNvPicPr>
          <p:nvPr/>
        </p:nvPicPr>
        <p:blipFill rotWithShape="1">
          <a:blip r:embed="rId3"/>
          <a:srcRect l="9160"/>
          <a:stretch/>
        </p:blipFill>
        <p:spPr>
          <a:xfrm>
            <a:off x="5575235" y="17501"/>
            <a:ext cx="1669996" cy="1348160"/>
          </a:xfrm>
          <a:prstGeom prst="rect">
            <a:avLst/>
          </a:prstGeom>
        </p:spPr>
      </p:pic>
      <p:pic>
        <p:nvPicPr>
          <p:cNvPr id="3" name="Picture 2" descr="A close up of a sign&#10;&#10;Description automatically generated">
            <a:extLst>
              <a:ext uri="{FF2B5EF4-FFF2-40B4-BE49-F238E27FC236}">
                <a16:creationId xmlns:a16="http://schemas.microsoft.com/office/drawing/2014/main" id="{694450B4-888F-9343-BA98-61C65E8DB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
        <p:nvSpPr>
          <p:cNvPr id="13" name="Title 1">
            <a:extLst>
              <a:ext uri="{FF2B5EF4-FFF2-40B4-BE49-F238E27FC236}">
                <a16:creationId xmlns:a16="http://schemas.microsoft.com/office/drawing/2014/main" id="{28BC8BE1-A8FC-DD48-8F8E-8945D3C887CB}"/>
              </a:ext>
            </a:extLst>
          </p:cNvPr>
          <p:cNvSpPr txBox="1">
            <a:spLocks/>
          </p:cNvSpPr>
          <p:nvPr/>
        </p:nvSpPr>
        <p:spPr>
          <a:xfrm>
            <a:off x="162489"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What is an Environmental Account?</a:t>
            </a:r>
          </a:p>
        </p:txBody>
      </p:sp>
      <p:pic>
        <p:nvPicPr>
          <p:cNvPr id="4" name="Picture 3" descr="Table&#10;&#10;Description automatically generated">
            <a:extLst>
              <a:ext uri="{FF2B5EF4-FFF2-40B4-BE49-F238E27FC236}">
                <a16:creationId xmlns:a16="http://schemas.microsoft.com/office/drawing/2014/main" id="{D06141E4-1845-424E-FFF9-89A1D680F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137" y="1176225"/>
            <a:ext cx="4047443" cy="5471167"/>
          </a:xfrm>
          <a:prstGeom prst="rect">
            <a:avLst/>
          </a:prstGeom>
        </p:spPr>
      </p:pic>
    </p:spTree>
    <p:extLst>
      <p:ext uri="{BB962C8B-B14F-4D97-AF65-F5344CB8AC3E}">
        <p14:creationId xmlns:p14="http://schemas.microsoft.com/office/powerpoint/2010/main" val="346327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1BB3A-0369-4046-B5DD-E899D4ACE050}"/>
              </a:ext>
            </a:extLst>
          </p:cNvPr>
          <p:cNvSpPr txBox="1">
            <a:spLocks/>
          </p:cNvSpPr>
          <p:nvPr/>
        </p:nvSpPr>
        <p:spPr>
          <a:xfrm>
            <a:off x="1267056" y="857250"/>
            <a:ext cx="6609889" cy="857250"/>
          </a:xfrm>
          <a:prstGeom prst="rect">
            <a:avLst/>
          </a:prstGeom>
        </p:spPr>
        <p:txBody>
          <a:bodyPr vert="horz" lIns="178994" tIns="89497" rIns="178994" bIns="89497"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100" b="1" dirty="0">
                <a:solidFill>
                  <a:schemeClr val="bg1"/>
                </a:solidFill>
                <a:ea typeface="+mn-ea"/>
                <a:cs typeface="+mn-cs"/>
              </a:rPr>
              <a:t>THE INFORMATION STATEMENT</a:t>
            </a:r>
          </a:p>
        </p:txBody>
      </p:sp>
      <p:sp>
        <p:nvSpPr>
          <p:cNvPr id="2" name="Slide Number Placeholder 1">
            <a:extLst>
              <a:ext uri="{FF2B5EF4-FFF2-40B4-BE49-F238E27FC236}">
                <a16:creationId xmlns:a16="http://schemas.microsoft.com/office/drawing/2014/main" id="{8BC59384-0852-9348-8708-589C91A29289}"/>
              </a:ext>
            </a:extLst>
          </p:cNvPr>
          <p:cNvSpPr>
            <a:spLocks noGrp="1"/>
          </p:cNvSpPr>
          <p:nvPr>
            <p:ph type="sldNum" sz="quarter" idx="12"/>
          </p:nvPr>
        </p:nvSpPr>
        <p:spPr/>
        <p:txBody>
          <a:bodyPr/>
          <a:lstStyle/>
          <a:p>
            <a:fld id="{6FCD4F74-E934-E047-AC71-85F4C2E8261C}" type="slidenum">
              <a:rPr lang="en-US" smtClean="0">
                <a:latin typeface="+mj-lt"/>
              </a:rPr>
              <a:t>16</a:t>
            </a:fld>
            <a:endParaRPr lang="en-US" dirty="0">
              <a:latin typeface="+mj-lt"/>
            </a:endParaRPr>
          </a:p>
        </p:txBody>
      </p:sp>
      <p:sp>
        <p:nvSpPr>
          <p:cNvPr id="3" name="Title 1">
            <a:extLst>
              <a:ext uri="{FF2B5EF4-FFF2-40B4-BE49-F238E27FC236}">
                <a16:creationId xmlns:a16="http://schemas.microsoft.com/office/drawing/2014/main" id="{1C698D9D-8A66-F64E-51B9-F875E5A199DE}"/>
              </a:ext>
            </a:extLst>
          </p:cNvPr>
          <p:cNvSpPr>
            <a:spLocks noGrp="1"/>
          </p:cNvSpPr>
          <p:nvPr>
            <p:ph type="title" idx="4294967295"/>
          </p:nvPr>
        </p:nvSpPr>
        <p:spPr>
          <a:xfrm>
            <a:off x="0" y="236538"/>
            <a:ext cx="7886700" cy="1325562"/>
          </a:xfrm>
        </p:spPr>
        <p:txBody>
          <a:bodyPr>
            <a:normAutofit/>
          </a:bodyPr>
          <a:lstStyle/>
          <a:p>
            <a:pPr algn="ctr"/>
            <a:r>
              <a:rPr lang="en-AU" sz="3600" dirty="0">
                <a:solidFill>
                  <a:schemeClr val="tx2"/>
                </a:solidFill>
              </a:rPr>
              <a:t>Information Statement</a:t>
            </a:r>
          </a:p>
        </p:txBody>
      </p:sp>
      <p:pic>
        <p:nvPicPr>
          <p:cNvPr id="4" name="Picture 3" descr="A close up of a sign&#10;&#10;Description automatically generated">
            <a:extLst>
              <a:ext uri="{FF2B5EF4-FFF2-40B4-BE49-F238E27FC236}">
                <a16:creationId xmlns:a16="http://schemas.microsoft.com/office/drawing/2014/main" id="{6FEDAB23-F730-392B-B6F8-73A5161E4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588" y="19835"/>
            <a:ext cx="1944412" cy="1254034"/>
          </a:xfrm>
          <a:prstGeom prst="rect">
            <a:avLst/>
          </a:prstGeom>
        </p:spPr>
      </p:pic>
      <p:graphicFrame>
        <p:nvGraphicFramePr>
          <p:cNvPr id="13" name="TextBox 7">
            <a:extLst>
              <a:ext uri="{FF2B5EF4-FFF2-40B4-BE49-F238E27FC236}">
                <a16:creationId xmlns:a16="http://schemas.microsoft.com/office/drawing/2014/main" id="{C09DAD1A-4B19-D2C5-025F-BD73D33A5E35}"/>
              </a:ext>
            </a:extLst>
          </p:cNvPr>
          <p:cNvGraphicFramePr/>
          <p:nvPr>
            <p:extLst>
              <p:ext uri="{D42A27DB-BD31-4B8C-83A1-F6EECF244321}">
                <p14:modId xmlns:p14="http://schemas.microsoft.com/office/powerpoint/2010/main" val="3990805551"/>
              </p:ext>
            </p:extLst>
          </p:nvPr>
        </p:nvGraphicFramePr>
        <p:xfrm>
          <a:off x="140701" y="1993436"/>
          <a:ext cx="6339790"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855A820-C0E1-4CEF-0388-D4726CB628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2562" y="1846242"/>
            <a:ext cx="1491486" cy="1941608"/>
          </a:xfrm>
          <a:prstGeom prst="rect">
            <a:avLst/>
          </a:prstGeom>
          <a:ln>
            <a:solidFill>
              <a:srgbClr val="005073"/>
            </a:solidFill>
          </a:ln>
        </p:spPr>
      </p:pic>
      <p:pic>
        <p:nvPicPr>
          <p:cNvPr id="14" name="Picture 13">
            <a:extLst>
              <a:ext uri="{FF2B5EF4-FFF2-40B4-BE49-F238E27FC236}">
                <a16:creationId xmlns:a16="http://schemas.microsoft.com/office/drawing/2014/main" id="{DEB29BD4-05DE-D4E1-8A83-50E467E277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59048" y="3847823"/>
            <a:ext cx="1485000" cy="2092953"/>
          </a:xfrm>
          <a:prstGeom prst="rect">
            <a:avLst/>
          </a:prstGeom>
          <a:ln>
            <a:solidFill>
              <a:srgbClr val="005073"/>
            </a:solidFill>
          </a:ln>
        </p:spPr>
      </p:pic>
    </p:spTree>
    <p:extLst>
      <p:ext uri="{BB962C8B-B14F-4D97-AF65-F5344CB8AC3E}">
        <p14:creationId xmlns:p14="http://schemas.microsoft.com/office/powerpoint/2010/main" val="1656576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xt&#10;&#10;Description automatically generated with low confidence">
            <a:extLst>
              <a:ext uri="{FF2B5EF4-FFF2-40B4-BE49-F238E27FC236}">
                <a16:creationId xmlns:a16="http://schemas.microsoft.com/office/drawing/2014/main" id="{17C1AD02-75B6-48F1-656C-B743E04300A1}"/>
              </a:ext>
            </a:extLst>
          </p:cNvPr>
          <p:cNvPicPr>
            <a:picLocks noChangeAspect="1"/>
          </p:cNvPicPr>
          <p:nvPr/>
        </p:nvPicPr>
        <p:blipFill rotWithShape="1">
          <a:blip r:embed="rId2"/>
          <a:srcRect l="2525" t="-108" r="3769" b="108"/>
          <a:stretch/>
        </p:blipFill>
        <p:spPr>
          <a:xfrm>
            <a:off x="3166428" y="1425837"/>
            <a:ext cx="2811143" cy="4240280"/>
          </a:xfrm>
          <a:prstGeom prst="rect">
            <a:avLst/>
          </a:prstGeom>
          <a:solidFill>
            <a:srgbClr val="FFFFFF">
              <a:shade val="85000"/>
            </a:srgbClr>
          </a:solidFill>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Picture 13" descr="A sign on a tree&#10;&#10;Description automatically generated with low confidence">
            <a:extLst>
              <a:ext uri="{FF2B5EF4-FFF2-40B4-BE49-F238E27FC236}">
                <a16:creationId xmlns:a16="http://schemas.microsoft.com/office/drawing/2014/main" id="{AF35FB76-10BA-7FE1-1476-AC6586FFD23D}"/>
              </a:ext>
            </a:extLst>
          </p:cNvPr>
          <p:cNvPicPr>
            <a:picLocks noChangeAspect="1"/>
          </p:cNvPicPr>
          <p:nvPr/>
        </p:nvPicPr>
        <p:blipFill rotWithShape="1">
          <a:blip r:embed="rId3"/>
          <a:srcRect l="-160" r="5756"/>
          <a:stretch/>
        </p:blipFill>
        <p:spPr>
          <a:xfrm>
            <a:off x="149629" y="1459089"/>
            <a:ext cx="2784584" cy="4154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Graphical user interface, application&#10;&#10;Description automatically generated">
            <a:extLst>
              <a:ext uri="{FF2B5EF4-FFF2-40B4-BE49-F238E27FC236}">
                <a16:creationId xmlns:a16="http://schemas.microsoft.com/office/drawing/2014/main" id="{27E65598-8335-AEE6-83D4-2F06351DB9EC}"/>
              </a:ext>
            </a:extLst>
          </p:cNvPr>
          <p:cNvPicPr>
            <a:picLocks noChangeAspect="1"/>
          </p:cNvPicPr>
          <p:nvPr/>
        </p:nvPicPr>
        <p:blipFill rotWithShape="1">
          <a:blip r:embed="rId4"/>
          <a:srcRect r="4359"/>
          <a:stretch/>
        </p:blipFill>
        <p:spPr>
          <a:xfrm>
            <a:off x="6115486" y="1468778"/>
            <a:ext cx="2811144" cy="4154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4102068D-FA2F-1750-EDA4-09C49609F1E7}"/>
              </a:ext>
            </a:extLst>
          </p:cNvPr>
          <p:cNvSpPr>
            <a:spLocks noGrp="1"/>
          </p:cNvSpPr>
          <p:nvPr>
            <p:ph type="title"/>
          </p:nvPr>
        </p:nvSpPr>
        <p:spPr>
          <a:xfrm>
            <a:off x="2050897" y="14727"/>
            <a:ext cx="5042204" cy="1454051"/>
          </a:xfrm>
        </p:spPr>
        <p:txBody>
          <a:bodyPr>
            <a:normAutofit/>
          </a:bodyPr>
          <a:lstStyle/>
          <a:p>
            <a:r>
              <a:rPr lang="en-AU" sz="3100" dirty="0">
                <a:solidFill>
                  <a:schemeClr val="tx2"/>
                </a:solidFill>
              </a:rPr>
              <a:t>Supporting ESG reporting</a:t>
            </a:r>
          </a:p>
        </p:txBody>
      </p:sp>
    </p:spTree>
    <p:extLst>
      <p:ext uri="{BB962C8B-B14F-4D97-AF65-F5344CB8AC3E}">
        <p14:creationId xmlns:p14="http://schemas.microsoft.com/office/powerpoint/2010/main" val="209255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413B4-F8BA-4EBE-27DF-A517D8138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471" y="1258923"/>
            <a:ext cx="5229529" cy="4393600"/>
          </a:xfrm>
          <a:prstGeom prst="rect">
            <a:avLst/>
          </a:prstGeom>
          <a:ln w="28575">
            <a:solidFill>
              <a:schemeClr val="tx1"/>
            </a:solidFill>
          </a:ln>
        </p:spPr>
      </p:pic>
      <p:sp>
        <p:nvSpPr>
          <p:cNvPr id="20" name="Arrow: Pentagon 19">
            <a:extLst>
              <a:ext uri="{FF2B5EF4-FFF2-40B4-BE49-F238E27FC236}">
                <a16:creationId xmlns:a16="http://schemas.microsoft.com/office/drawing/2014/main" id="{82E513E1-0B09-4607-B5EA-E3C4FDD5DED8}"/>
              </a:ext>
            </a:extLst>
          </p:cNvPr>
          <p:cNvSpPr/>
          <p:nvPr/>
        </p:nvSpPr>
        <p:spPr>
          <a:xfrm>
            <a:off x="369223" y="1349704"/>
            <a:ext cx="4202778" cy="4310368"/>
          </a:xfrm>
          <a:prstGeom prst="homePlate">
            <a:avLst>
              <a:gd name="adj" fmla="val 52047"/>
            </a:avLst>
          </a:prstGeom>
          <a:solidFill>
            <a:schemeClr val="accent4"/>
          </a:solidFill>
          <a:ln>
            <a:noFill/>
          </a:ln>
          <a:effectLst>
            <a:outerShdw dist="38100" dir="2700000" sx="93000" sy="93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latin typeface="+mj-lt"/>
            </a:endParaRPr>
          </a:p>
        </p:txBody>
      </p:sp>
      <p:sp>
        <p:nvSpPr>
          <p:cNvPr id="9" name="Title 1"/>
          <p:cNvSpPr txBox="1">
            <a:spLocks/>
          </p:cNvSpPr>
          <p:nvPr/>
        </p:nvSpPr>
        <p:spPr>
          <a:xfrm>
            <a:off x="201667" y="-4813"/>
            <a:ext cx="746760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Environmental accounting projects</a:t>
            </a:r>
          </a:p>
        </p:txBody>
      </p:sp>
      <p:pic>
        <p:nvPicPr>
          <p:cNvPr id="11" name="Picture 10" descr="A close up of a sign&#10;&#10;Description automatically generated">
            <a:extLst>
              <a:ext uri="{FF2B5EF4-FFF2-40B4-BE49-F238E27FC236}">
                <a16:creationId xmlns:a16="http://schemas.microsoft.com/office/drawing/2014/main" id="{48A8DCEA-FCC3-4CB9-A666-5ABDC16BE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5676" y="-158740"/>
            <a:ext cx="1892370" cy="1220470"/>
          </a:xfrm>
          <a:prstGeom prst="rect">
            <a:avLst/>
          </a:prstGeom>
        </p:spPr>
      </p:pic>
      <p:pic>
        <p:nvPicPr>
          <p:cNvPr id="17" name="Picture 16">
            <a:extLst>
              <a:ext uri="{FF2B5EF4-FFF2-40B4-BE49-F238E27FC236}">
                <a16:creationId xmlns:a16="http://schemas.microsoft.com/office/drawing/2014/main" id="{CBF36F3C-86C7-4488-853B-CA61A4A562D6}"/>
              </a:ext>
            </a:extLst>
          </p:cNvPr>
          <p:cNvPicPr>
            <a:picLocks noChangeAspect="1"/>
          </p:cNvPicPr>
          <p:nvPr/>
        </p:nvPicPr>
        <p:blipFill rotWithShape="1">
          <a:blip r:embed="rId4"/>
          <a:srcRect t="82911" r="385"/>
          <a:stretch/>
        </p:blipFill>
        <p:spPr>
          <a:xfrm>
            <a:off x="-5835" y="5762171"/>
            <a:ext cx="9149835" cy="1095829"/>
          </a:xfrm>
          <a:prstGeom prst="rect">
            <a:avLst/>
          </a:prstGeom>
        </p:spPr>
      </p:pic>
      <p:sp>
        <p:nvSpPr>
          <p:cNvPr id="18" name="TextBox 17">
            <a:extLst>
              <a:ext uri="{FF2B5EF4-FFF2-40B4-BE49-F238E27FC236}">
                <a16:creationId xmlns:a16="http://schemas.microsoft.com/office/drawing/2014/main" id="{904B23AD-5F18-40A9-A127-DA7671574E5F}"/>
              </a:ext>
            </a:extLst>
          </p:cNvPr>
          <p:cNvSpPr txBox="1"/>
          <p:nvPr/>
        </p:nvSpPr>
        <p:spPr>
          <a:xfrm>
            <a:off x="6846163" y="6398162"/>
            <a:ext cx="2053767"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Not for general distribution</a:t>
            </a:r>
          </a:p>
        </p:txBody>
      </p:sp>
      <p:sp>
        <p:nvSpPr>
          <p:cNvPr id="19" name="Arrow: Pentagon 18">
            <a:extLst>
              <a:ext uri="{FF2B5EF4-FFF2-40B4-BE49-F238E27FC236}">
                <a16:creationId xmlns:a16="http://schemas.microsoft.com/office/drawing/2014/main" id="{9D708E6F-B517-4A24-A86C-93888C84C902}"/>
              </a:ext>
            </a:extLst>
          </p:cNvPr>
          <p:cNvSpPr/>
          <p:nvPr/>
        </p:nvSpPr>
        <p:spPr>
          <a:xfrm>
            <a:off x="117398" y="1349704"/>
            <a:ext cx="4339387" cy="4310368"/>
          </a:xfrm>
          <a:prstGeom prst="homePlate">
            <a:avLst>
              <a:gd name="adj" fmla="val 52047"/>
            </a:avLst>
          </a:prstGeom>
          <a:solidFill>
            <a:srgbClr val="025073"/>
          </a:solidFill>
          <a:effectLst>
            <a:outerShdw dist="38100" dir="2700000" sx="93000" sy="93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Currently, 47 AfN </a:t>
            </a:r>
            <a:br>
              <a:rPr lang="en-AU" sz="1600" dirty="0">
                <a:latin typeface="+mj-lt"/>
              </a:rPr>
            </a:br>
            <a:r>
              <a:rPr lang="en-AU" sz="1600" dirty="0">
                <a:latin typeface="+mj-lt"/>
              </a:rPr>
              <a:t>Environmental Accounting </a:t>
            </a:r>
            <a:br>
              <a:rPr lang="en-AU" sz="1600" dirty="0">
                <a:latin typeface="+mj-lt"/>
              </a:rPr>
            </a:br>
            <a:r>
              <a:rPr lang="en-AU" sz="1600" dirty="0">
                <a:latin typeface="+mj-lt"/>
              </a:rPr>
              <a:t>projects underway covering </a:t>
            </a:r>
          </a:p>
          <a:p>
            <a:pPr algn="ctr"/>
            <a:r>
              <a:rPr lang="en-AU" sz="1600" dirty="0">
                <a:latin typeface="+mj-lt"/>
              </a:rPr>
              <a:t>+6 million ha.  </a:t>
            </a:r>
          </a:p>
        </p:txBody>
      </p:sp>
    </p:spTree>
    <p:extLst>
      <p:ext uri="{BB962C8B-B14F-4D97-AF65-F5344CB8AC3E}">
        <p14:creationId xmlns:p14="http://schemas.microsoft.com/office/powerpoint/2010/main" val="2618948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74D1AFF-CB41-3046-BEDF-C1135A2AE7B7}"/>
              </a:ext>
            </a:extLst>
          </p:cNvPr>
          <p:cNvSpPr txBox="1"/>
          <p:nvPr/>
        </p:nvSpPr>
        <p:spPr>
          <a:xfrm>
            <a:off x="4822372" y="0"/>
            <a:ext cx="4321628" cy="6858000"/>
          </a:xfrm>
          <a:prstGeom prst="rect">
            <a:avLst/>
          </a:prstGeom>
          <a:solidFill>
            <a:srgbClr val="005073"/>
          </a:solidFill>
        </p:spPr>
        <p:txBody>
          <a:bodyPr wrap="square" rtlCol="0">
            <a:noAutofit/>
          </a:bodyPr>
          <a:lstStyle/>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a:p>
            <a:pPr>
              <a:lnSpc>
                <a:spcPct val="120000"/>
              </a:lnSpc>
            </a:pPr>
            <a:endParaRPr lang="en-US" sz="1200" dirty="0">
              <a:solidFill>
                <a:schemeClr val="bg1"/>
              </a:solidFill>
              <a:latin typeface="+mj-lt"/>
            </a:endParaRPr>
          </a:p>
        </p:txBody>
      </p:sp>
      <p:sp>
        <p:nvSpPr>
          <p:cNvPr id="19" name="Rectangle 18">
            <a:extLst>
              <a:ext uri="{FF2B5EF4-FFF2-40B4-BE49-F238E27FC236}">
                <a16:creationId xmlns:a16="http://schemas.microsoft.com/office/drawing/2014/main" id="{D20FE53D-60B5-2647-85FB-27927DF11576}"/>
              </a:ext>
            </a:extLst>
          </p:cNvPr>
          <p:cNvSpPr/>
          <p:nvPr/>
        </p:nvSpPr>
        <p:spPr>
          <a:xfrm>
            <a:off x="10538" y="369682"/>
            <a:ext cx="9122923" cy="808796"/>
          </a:xfrm>
          <a:prstGeom prst="rect">
            <a:avLst/>
          </a:prstGeom>
          <a:solidFill>
            <a:srgbClr val="F2A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latin typeface="Calibri Light" panose="020F0502020204030204" pitchFamily="34" charset="0"/>
                <a:cs typeface="Calibri Light" panose="020F0502020204030204" pitchFamily="34" charset="0"/>
              </a:rPr>
              <a:t>AfN</a:t>
            </a:r>
            <a:r>
              <a:rPr lang="en-US" sz="2100" dirty="0">
                <a:solidFill>
                  <a:schemeClr val="tx1"/>
                </a:solidFill>
                <a:latin typeface="Calibri Light" panose="020F0502020204030204" pitchFamily="34" charset="0"/>
                <a:cs typeface="Calibri Light" panose="020F0502020204030204" pitchFamily="34" charset="0"/>
              </a:rPr>
              <a:t> ACCREDITED METHODS</a:t>
            </a:r>
          </a:p>
        </p:txBody>
      </p:sp>
      <p:sp>
        <p:nvSpPr>
          <p:cNvPr id="3" name="Title 1">
            <a:extLst>
              <a:ext uri="{FF2B5EF4-FFF2-40B4-BE49-F238E27FC236}">
                <a16:creationId xmlns:a16="http://schemas.microsoft.com/office/drawing/2014/main" id="{902C006B-9DDA-CF41-933B-4BE3CE26D66F}"/>
              </a:ext>
            </a:extLst>
          </p:cNvPr>
          <p:cNvSpPr txBox="1">
            <a:spLocks/>
          </p:cNvSpPr>
          <p:nvPr/>
        </p:nvSpPr>
        <p:spPr>
          <a:xfrm>
            <a:off x="175702" y="1279691"/>
            <a:ext cx="4510850" cy="4669227"/>
          </a:xfrm>
          <a:prstGeom prst="rect">
            <a:avLst/>
          </a:prstGeom>
          <a:noFill/>
        </p:spPr>
        <p:txBody>
          <a:bodyPr vert="horz" lIns="178994" tIns="89497" rIns="178994" bIns="89497"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dirty="0" err="1">
                <a:solidFill>
                  <a:srgbClr val="025073"/>
                </a:solidFill>
                <a:ea typeface="+mn-ea"/>
                <a:cs typeface="+mn-cs"/>
              </a:rPr>
              <a:t>AfN</a:t>
            </a:r>
            <a:r>
              <a:rPr lang="en-US" sz="1800" dirty="0">
                <a:solidFill>
                  <a:srgbClr val="025073"/>
                </a:solidFill>
                <a:ea typeface="+mn-ea"/>
                <a:cs typeface="+mn-cs"/>
              </a:rPr>
              <a:t> Accredited Methods </a:t>
            </a:r>
            <a:r>
              <a:rPr lang="en-US" sz="1800" dirty="0">
                <a:ea typeface="+mn-ea"/>
                <a:cs typeface="+mn-cs"/>
              </a:rPr>
              <a:t>provide the instructions on how to measure and calculate an </a:t>
            </a:r>
            <a:r>
              <a:rPr lang="en-US" sz="1800" dirty="0" err="1">
                <a:ea typeface="+mn-ea"/>
                <a:cs typeface="+mn-cs"/>
              </a:rPr>
              <a:t>Econd</a:t>
            </a:r>
            <a:r>
              <a:rPr lang="en-US" sz="1800" dirty="0">
                <a:ea typeface="+mn-ea"/>
                <a:cs typeface="+mn-cs"/>
              </a:rPr>
              <a:t>®.</a:t>
            </a:r>
          </a:p>
          <a:p>
            <a:pPr>
              <a:lnSpc>
                <a:spcPct val="100000"/>
              </a:lnSpc>
              <a:spcBef>
                <a:spcPts val="0"/>
              </a:spcBef>
            </a:pPr>
            <a:r>
              <a:rPr lang="en-US" sz="1800" dirty="0">
                <a:ea typeface="+mn-ea"/>
                <a:cs typeface="+mn-cs"/>
              </a:rPr>
              <a:t> </a:t>
            </a:r>
          </a:p>
          <a:p>
            <a:pPr>
              <a:lnSpc>
                <a:spcPct val="100000"/>
              </a:lnSpc>
              <a:spcBef>
                <a:spcPts val="0"/>
              </a:spcBef>
            </a:pPr>
            <a:endParaRPr lang="en-US" sz="1800" dirty="0">
              <a:ea typeface="+mn-ea"/>
              <a:cs typeface="+mn-cs"/>
            </a:endParaRPr>
          </a:p>
          <a:p>
            <a:pPr>
              <a:lnSpc>
                <a:spcPct val="100000"/>
              </a:lnSpc>
              <a:spcBef>
                <a:spcPts val="0"/>
              </a:spcBef>
            </a:pPr>
            <a:r>
              <a:rPr lang="en-US" sz="1800" dirty="0">
                <a:ea typeface="+mn-ea"/>
                <a:cs typeface="+mn-cs"/>
              </a:rPr>
              <a:t>Methods are developed:</a:t>
            </a:r>
          </a:p>
          <a:p>
            <a:pPr marL="257175" indent="-257175">
              <a:lnSpc>
                <a:spcPct val="100000"/>
              </a:lnSpc>
              <a:spcBef>
                <a:spcPts val="0"/>
              </a:spcBef>
              <a:buFont typeface="Arial" panose="020B0604020202020204" pitchFamily="34" charset="0"/>
              <a:buChar char="•"/>
            </a:pPr>
            <a:r>
              <a:rPr lang="en-US" sz="1800" dirty="0">
                <a:ea typeface="+mn-ea"/>
                <a:cs typeface="+mn-cs"/>
              </a:rPr>
              <a:t>For a specific </a:t>
            </a:r>
            <a:r>
              <a:rPr lang="en-US" sz="1800" dirty="0">
                <a:solidFill>
                  <a:srgbClr val="F2A947"/>
                </a:solidFill>
                <a:ea typeface="+mn-ea"/>
                <a:cs typeface="+mn-cs"/>
              </a:rPr>
              <a:t>purpose</a:t>
            </a:r>
          </a:p>
          <a:p>
            <a:pPr marL="257175" indent="-257175">
              <a:lnSpc>
                <a:spcPct val="100000"/>
              </a:lnSpc>
              <a:spcBef>
                <a:spcPts val="0"/>
              </a:spcBef>
              <a:buFont typeface="Arial" panose="020B0604020202020204" pitchFamily="34" charset="0"/>
              <a:buChar char="•"/>
            </a:pPr>
            <a:r>
              <a:rPr lang="en-US" sz="1800" dirty="0">
                <a:ea typeface="+mn-ea"/>
                <a:cs typeface="+mn-cs"/>
              </a:rPr>
              <a:t>For a specific </a:t>
            </a:r>
            <a:r>
              <a:rPr lang="en-US" sz="1800" dirty="0">
                <a:solidFill>
                  <a:srgbClr val="F2A947"/>
                </a:solidFill>
                <a:ea typeface="+mn-ea"/>
                <a:cs typeface="+mn-cs"/>
              </a:rPr>
              <a:t>environmental asset </a:t>
            </a:r>
          </a:p>
          <a:p>
            <a:pPr marL="257175" indent="-257175">
              <a:lnSpc>
                <a:spcPct val="100000"/>
              </a:lnSpc>
              <a:spcBef>
                <a:spcPts val="0"/>
              </a:spcBef>
              <a:buFont typeface="Arial" panose="020B0604020202020204" pitchFamily="34" charset="0"/>
              <a:buChar char="•"/>
            </a:pPr>
            <a:r>
              <a:rPr lang="en-US" sz="1800" dirty="0">
                <a:ea typeface="+mn-ea"/>
                <a:cs typeface="+mn-cs"/>
              </a:rPr>
              <a:t>At a particular </a:t>
            </a:r>
            <a:r>
              <a:rPr lang="en-US" sz="1800" dirty="0">
                <a:solidFill>
                  <a:srgbClr val="F2A947"/>
                </a:solidFill>
                <a:ea typeface="+mn-ea"/>
                <a:cs typeface="+mn-cs"/>
              </a:rPr>
              <a:t>confidence level </a:t>
            </a:r>
          </a:p>
          <a:p>
            <a:pPr marL="257175" indent="-257175">
              <a:lnSpc>
                <a:spcPct val="100000"/>
              </a:lnSpc>
              <a:spcBef>
                <a:spcPts val="0"/>
              </a:spcBef>
              <a:buFont typeface="Arial" panose="020B0604020202020204" pitchFamily="34" charset="0"/>
              <a:buChar char="•"/>
            </a:pPr>
            <a:r>
              <a:rPr lang="en-US" sz="1800" dirty="0">
                <a:ea typeface="+mn-ea"/>
                <a:cs typeface="+mn-cs"/>
              </a:rPr>
              <a:t>At a particular </a:t>
            </a:r>
            <a:r>
              <a:rPr lang="en-US" sz="1800" dirty="0">
                <a:solidFill>
                  <a:srgbClr val="F2A947"/>
                </a:solidFill>
                <a:ea typeface="+mn-ea"/>
                <a:cs typeface="+mn-cs"/>
              </a:rPr>
              <a:t>scale (local or regional)</a:t>
            </a:r>
            <a:r>
              <a:rPr lang="en-US" sz="1800" dirty="0">
                <a:solidFill>
                  <a:schemeClr val="bg1"/>
                </a:solidFill>
                <a:ea typeface="+mn-ea"/>
                <a:cs typeface="+mn-cs"/>
              </a:rPr>
              <a:t> (regional vs local)</a:t>
            </a:r>
            <a:endParaRPr lang="en-US" sz="1800" dirty="0">
              <a:ea typeface="+mn-ea"/>
              <a:cs typeface="+mn-cs"/>
            </a:endParaRPr>
          </a:p>
        </p:txBody>
      </p:sp>
      <p:grpSp>
        <p:nvGrpSpPr>
          <p:cNvPr id="5" name="Group 4">
            <a:extLst>
              <a:ext uri="{FF2B5EF4-FFF2-40B4-BE49-F238E27FC236}">
                <a16:creationId xmlns:a16="http://schemas.microsoft.com/office/drawing/2014/main" id="{5F836BBF-2626-1E48-8206-33233FC6E49F}"/>
              </a:ext>
            </a:extLst>
          </p:cNvPr>
          <p:cNvGrpSpPr/>
          <p:nvPr/>
        </p:nvGrpSpPr>
        <p:grpSpPr>
          <a:xfrm>
            <a:off x="4887685" y="3574561"/>
            <a:ext cx="1330949" cy="1330949"/>
            <a:chOff x="7296428" y="1727345"/>
            <a:chExt cx="1620000" cy="1620000"/>
          </a:xfrm>
        </p:grpSpPr>
        <p:sp>
          <p:nvSpPr>
            <p:cNvPr id="20" name="Oval 19">
              <a:extLst>
                <a:ext uri="{FF2B5EF4-FFF2-40B4-BE49-F238E27FC236}">
                  <a16:creationId xmlns:a16="http://schemas.microsoft.com/office/drawing/2014/main" id="{D646FC84-4EB4-004A-849C-2A23002D64B9}"/>
                </a:ext>
              </a:extLst>
            </p:cNvPr>
            <p:cNvSpPr/>
            <p:nvPr/>
          </p:nvSpPr>
          <p:spPr>
            <a:xfrm>
              <a:off x="7343303" y="1763417"/>
              <a:ext cx="1524000" cy="152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Diagram&#10;&#10;Description automatically generated">
              <a:extLst>
                <a:ext uri="{FF2B5EF4-FFF2-40B4-BE49-F238E27FC236}">
                  <a16:creationId xmlns:a16="http://schemas.microsoft.com/office/drawing/2014/main" id="{547726A0-CE53-754F-81B3-26F159E51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428" y="1727345"/>
              <a:ext cx="1620000" cy="1620000"/>
            </a:xfrm>
            <a:prstGeom prst="rect">
              <a:avLst/>
            </a:prstGeom>
          </p:spPr>
        </p:pic>
      </p:grpSp>
      <p:grpSp>
        <p:nvGrpSpPr>
          <p:cNvPr id="2" name="Group 1">
            <a:extLst>
              <a:ext uri="{FF2B5EF4-FFF2-40B4-BE49-F238E27FC236}">
                <a16:creationId xmlns:a16="http://schemas.microsoft.com/office/drawing/2014/main" id="{D8C51A60-5E96-7049-917F-87CD2CE16E4A}"/>
              </a:ext>
            </a:extLst>
          </p:cNvPr>
          <p:cNvGrpSpPr/>
          <p:nvPr/>
        </p:nvGrpSpPr>
        <p:grpSpPr>
          <a:xfrm>
            <a:off x="6314093" y="3607520"/>
            <a:ext cx="1330949" cy="1330949"/>
            <a:chOff x="8979097" y="1727345"/>
            <a:chExt cx="1620000" cy="1620000"/>
          </a:xfrm>
        </p:grpSpPr>
        <p:sp>
          <p:nvSpPr>
            <p:cNvPr id="21" name="Oval 20">
              <a:extLst>
                <a:ext uri="{FF2B5EF4-FFF2-40B4-BE49-F238E27FC236}">
                  <a16:creationId xmlns:a16="http://schemas.microsoft.com/office/drawing/2014/main" id="{9938BD30-7719-484A-B977-05B270140B9A}"/>
                </a:ext>
              </a:extLst>
            </p:cNvPr>
            <p:cNvSpPr/>
            <p:nvPr/>
          </p:nvSpPr>
          <p:spPr>
            <a:xfrm>
              <a:off x="9023123" y="1765602"/>
              <a:ext cx="1524000" cy="152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Diagram&#10;&#10;Description automatically generated">
              <a:extLst>
                <a:ext uri="{FF2B5EF4-FFF2-40B4-BE49-F238E27FC236}">
                  <a16:creationId xmlns:a16="http://schemas.microsoft.com/office/drawing/2014/main" id="{2570A080-6CCA-DD49-BEBD-7163C14234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9097" y="1727345"/>
              <a:ext cx="1620000" cy="1620000"/>
            </a:xfrm>
            <a:prstGeom prst="rect">
              <a:avLst/>
            </a:prstGeom>
          </p:spPr>
        </p:pic>
      </p:grpSp>
      <p:grpSp>
        <p:nvGrpSpPr>
          <p:cNvPr id="4" name="Group 3">
            <a:extLst>
              <a:ext uri="{FF2B5EF4-FFF2-40B4-BE49-F238E27FC236}">
                <a16:creationId xmlns:a16="http://schemas.microsoft.com/office/drawing/2014/main" id="{FE2F3AA4-4F16-2D4A-8AFF-0C24BD0B27BE}"/>
              </a:ext>
            </a:extLst>
          </p:cNvPr>
          <p:cNvGrpSpPr/>
          <p:nvPr/>
        </p:nvGrpSpPr>
        <p:grpSpPr>
          <a:xfrm>
            <a:off x="7738161" y="3575178"/>
            <a:ext cx="1330332" cy="1330332"/>
            <a:chOff x="8106053" y="3132238"/>
            <a:chExt cx="1619250" cy="1619250"/>
          </a:xfrm>
        </p:grpSpPr>
        <p:sp>
          <p:nvSpPr>
            <p:cNvPr id="22" name="Oval 21">
              <a:extLst>
                <a:ext uri="{FF2B5EF4-FFF2-40B4-BE49-F238E27FC236}">
                  <a16:creationId xmlns:a16="http://schemas.microsoft.com/office/drawing/2014/main" id="{359B0A47-E36B-DC4C-9A40-ED6EEC55F8A1}"/>
                </a:ext>
              </a:extLst>
            </p:cNvPr>
            <p:cNvSpPr/>
            <p:nvPr/>
          </p:nvSpPr>
          <p:spPr>
            <a:xfrm>
              <a:off x="8145730" y="3179863"/>
              <a:ext cx="1524000" cy="152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descr="Diagram&#10;&#10;Description automatically generated">
              <a:extLst>
                <a:ext uri="{FF2B5EF4-FFF2-40B4-BE49-F238E27FC236}">
                  <a16:creationId xmlns:a16="http://schemas.microsoft.com/office/drawing/2014/main" id="{6E3B415E-2E81-8049-B12A-FD138355B9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6053" y="3132238"/>
              <a:ext cx="1619250" cy="1619250"/>
            </a:xfrm>
            <a:prstGeom prst="rect">
              <a:avLst/>
            </a:prstGeom>
          </p:spPr>
        </p:pic>
      </p:grpSp>
      <p:pic>
        <p:nvPicPr>
          <p:cNvPr id="18" name="Picture 17" descr="A picture containing text, sign&#10;&#10;Description automatically generated">
            <a:extLst>
              <a:ext uri="{FF2B5EF4-FFF2-40B4-BE49-F238E27FC236}">
                <a16:creationId xmlns:a16="http://schemas.microsoft.com/office/drawing/2014/main" id="{666C57C0-A5A1-8D43-9551-6DA8C097CC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8408" y="11938"/>
            <a:ext cx="1616437" cy="1612542"/>
          </a:xfrm>
          <a:prstGeom prst="rect">
            <a:avLst/>
          </a:prstGeom>
        </p:spPr>
      </p:pic>
      <p:sp>
        <p:nvSpPr>
          <p:cNvPr id="17" name="TextBox 16">
            <a:extLst>
              <a:ext uri="{FF2B5EF4-FFF2-40B4-BE49-F238E27FC236}">
                <a16:creationId xmlns:a16="http://schemas.microsoft.com/office/drawing/2014/main" id="{6ADF194A-845E-4341-A61C-696E42D1B8DC}"/>
              </a:ext>
            </a:extLst>
          </p:cNvPr>
          <p:cNvSpPr txBox="1"/>
          <p:nvPr/>
        </p:nvSpPr>
        <p:spPr>
          <a:xfrm>
            <a:off x="4980734" y="5587420"/>
            <a:ext cx="4042102" cy="646331"/>
          </a:xfrm>
          <a:prstGeom prst="rect">
            <a:avLst/>
          </a:prstGeom>
          <a:solidFill>
            <a:srgbClr val="F2A947"/>
          </a:solidFill>
        </p:spPr>
        <p:txBody>
          <a:bodyPr wrap="square" rtlCol="0">
            <a:spAutoFit/>
          </a:bodyPr>
          <a:lstStyle/>
          <a:p>
            <a:pPr algn="ctr"/>
            <a:r>
              <a:rPr lang="en-US" dirty="0">
                <a:latin typeface="+mj-lt"/>
              </a:rPr>
              <a:t>An </a:t>
            </a:r>
            <a:r>
              <a:rPr lang="en-US" dirty="0" err="1">
                <a:latin typeface="+mj-lt"/>
              </a:rPr>
              <a:t>Econd</a:t>
            </a:r>
            <a:r>
              <a:rPr lang="en-US" dirty="0">
                <a:latin typeface="+mj-lt"/>
              </a:rPr>
              <a:t>® is given the </a:t>
            </a:r>
            <a:r>
              <a:rPr lang="en-US" u="sng" dirty="0">
                <a:latin typeface="+mj-lt"/>
              </a:rPr>
              <a:t>same Confidence Level</a:t>
            </a:r>
            <a:r>
              <a:rPr lang="en-US" dirty="0">
                <a:latin typeface="+mj-lt"/>
              </a:rPr>
              <a:t> as the Method used to generate it.</a:t>
            </a:r>
          </a:p>
        </p:txBody>
      </p:sp>
      <p:sp>
        <p:nvSpPr>
          <p:cNvPr id="24" name="TextBox 23">
            <a:extLst>
              <a:ext uri="{FF2B5EF4-FFF2-40B4-BE49-F238E27FC236}">
                <a16:creationId xmlns:a16="http://schemas.microsoft.com/office/drawing/2014/main" id="{B139CD29-CD29-2541-B1AF-DB61CB2C7FF5}"/>
              </a:ext>
            </a:extLst>
          </p:cNvPr>
          <p:cNvSpPr txBox="1"/>
          <p:nvPr/>
        </p:nvSpPr>
        <p:spPr>
          <a:xfrm>
            <a:off x="5026391" y="2040677"/>
            <a:ext cx="4042102" cy="1399742"/>
          </a:xfrm>
          <a:prstGeom prst="rect">
            <a:avLst/>
          </a:prstGeom>
          <a:solidFill>
            <a:srgbClr val="005073"/>
          </a:solidFill>
        </p:spPr>
        <p:txBody>
          <a:bodyPr wrap="square" rtlCol="0">
            <a:spAutoFit/>
          </a:bodyPr>
          <a:lstStyle/>
          <a:p>
            <a:pPr algn="ctr">
              <a:lnSpc>
                <a:spcPct val="120000"/>
              </a:lnSpc>
            </a:pPr>
            <a:r>
              <a:rPr lang="en-US" dirty="0">
                <a:solidFill>
                  <a:schemeClr val="bg1"/>
                </a:solidFill>
                <a:latin typeface="+mj-lt"/>
              </a:rPr>
              <a:t>Method </a:t>
            </a:r>
            <a:r>
              <a:rPr lang="en-US" b="1" u="sng" dirty="0">
                <a:solidFill>
                  <a:srgbClr val="E0A543"/>
                </a:solidFill>
                <a:latin typeface="+mj-lt"/>
              </a:rPr>
              <a:t>confidence levels</a:t>
            </a:r>
            <a:r>
              <a:rPr lang="en-US" dirty="0">
                <a:solidFill>
                  <a:schemeClr val="bg1"/>
                </a:solidFill>
                <a:latin typeface="+mj-lt"/>
              </a:rPr>
              <a:t> are based on the</a:t>
            </a:r>
            <a:r>
              <a:rPr lang="en-US" dirty="0">
                <a:solidFill>
                  <a:srgbClr val="EDA131"/>
                </a:solidFill>
                <a:latin typeface="+mj-lt"/>
              </a:rPr>
              <a:t> </a:t>
            </a:r>
            <a:r>
              <a:rPr lang="en-US" dirty="0">
                <a:solidFill>
                  <a:srgbClr val="F2A947"/>
                </a:solidFill>
                <a:latin typeface="+mj-lt"/>
              </a:rPr>
              <a:t>indicators</a:t>
            </a:r>
            <a:r>
              <a:rPr lang="en-US" dirty="0">
                <a:solidFill>
                  <a:schemeClr val="bg1"/>
                </a:solidFill>
                <a:latin typeface="+mj-lt"/>
              </a:rPr>
              <a:t> and </a:t>
            </a:r>
            <a:r>
              <a:rPr lang="en-US" dirty="0">
                <a:solidFill>
                  <a:srgbClr val="F2A947"/>
                </a:solidFill>
                <a:latin typeface="+mj-lt"/>
              </a:rPr>
              <a:t>how they are measured</a:t>
            </a:r>
            <a:r>
              <a:rPr lang="en-US" dirty="0">
                <a:solidFill>
                  <a:schemeClr val="bg1"/>
                </a:solidFill>
                <a:latin typeface="+mj-lt"/>
              </a:rPr>
              <a:t>, and the </a:t>
            </a:r>
            <a:r>
              <a:rPr lang="en-US" dirty="0">
                <a:solidFill>
                  <a:srgbClr val="EDA131"/>
                </a:solidFill>
                <a:latin typeface="+mj-lt"/>
              </a:rPr>
              <a:t>sample size </a:t>
            </a:r>
            <a:r>
              <a:rPr lang="en-US" dirty="0">
                <a:solidFill>
                  <a:schemeClr val="bg1"/>
                </a:solidFill>
                <a:latin typeface="+mj-lt"/>
              </a:rPr>
              <a:t>and</a:t>
            </a:r>
            <a:r>
              <a:rPr lang="en-US" dirty="0">
                <a:solidFill>
                  <a:srgbClr val="EDA131"/>
                </a:solidFill>
                <a:latin typeface="+mj-lt"/>
              </a:rPr>
              <a:t> design.</a:t>
            </a:r>
            <a:endParaRPr lang="en-US" dirty="0">
              <a:solidFill>
                <a:schemeClr val="bg1"/>
              </a:solidFill>
              <a:latin typeface="+mj-lt"/>
            </a:endParaRPr>
          </a:p>
        </p:txBody>
      </p:sp>
      <p:sp>
        <p:nvSpPr>
          <p:cNvPr id="6" name="Slide Number Placeholder 5">
            <a:extLst>
              <a:ext uri="{FF2B5EF4-FFF2-40B4-BE49-F238E27FC236}">
                <a16:creationId xmlns:a16="http://schemas.microsoft.com/office/drawing/2014/main" id="{6481E6F2-7CC3-574A-9B14-524055ADB510}"/>
              </a:ext>
            </a:extLst>
          </p:cNvPr>
          <p:cNvSpPr>
            <a:spLocks noGrp="1"/>
          </p:cNvSpPr>
          <p:nvPr>
            <p:ph type="sldNum" sz="quarter" idx="12"/>
          </p:nvPr>
        </p:nvSpPr>
        <p:spPr/>
        <p:txBody>
          <a:bodyPr/>
          <a:lstStyle/>
          <a:p>
            <a:fld id="{6FCD4F74-E934-E047-AC71-85F4C2E8261C}" type="slidenum">
              <a:rPr lang="en-US" smtClean="0"/>
              <a:t>19</a:t>
            </a:fld>
            <a:endParaRPr lang="en-US"/>
          </a:p>
        </p:txBody>
      </p:sp>
      <p:sp>
        <p:nvSpPr>
          <p:cNvPr id="23" name="TextBox 22">
            <a:extLst>
              <a:ext uri="{FF2B5EF4-FFF2-40B4-BE49-F238E27FC236}">
                <a16:creationId xmlns:a16="http://schemas.microsoft.com/office/drawing/2014/main" id="{2F89527B-13A6-694D-84B2-80F80F4AAFA4}"/>
              </a:ext>
            </a:extLst>
          </p:cNvPr>
          <p:cNvSpPr txBox="1"/>
          <p:nvPr/>
        </p:nvSpPr>
        <p:spPr>
          <a:xfrm>
            <a:off x="410076" y="5448920"/>
            <a:ext cx="4042102" cy="1200329"/>
          </a:xfrm>
          <a:prstGeom prst="rect">
            <a:avLst/>
          </a:prstGeom>
          <a:solidFill>
            <a:srgbClr val="F2A947"/>
          </a:solidFill>
        </p:spPr>
        <p:txBody>
          <a:bodyPr wrap="square" rtlCol="0">
            <a:spAutoFit/>
          </a:bodyPr>
          <a:lstStyle/>
          <a:p>
            <a:pPr algn="ctr"/>
            <a:r>
              <a:rPr lang="en-US" dirty="0">
                <a:latin typeface="+mj-lt"/>
              </a:rPr>
              <a:t>All </a:t>
            </a:r>
            <a:r>
              <a:rPr lang="en-US" dirty="0" err="1">
                <a:latin typeface="+mj-lt"/>
              </a:rPr>
              <a:t>AfN</a:t>
            </a:r>
            <a:r>
              <a:rPr lang="en-US" dirty="0">
                <a:latin typeface="+mj-lt"/>
              </a:rPr>
              <a:t> Accredited Methods must be reviewed and approved by the independent </a:t>
            </a:r>
            <a:r>
              <a:rPr lang="en-US" u="sng" dirty="0">
                <a:latin typeface="+mj-lt"/>
              </a:rPr>
              <a:t>Science Accreditation Committee.</a:t>
            </a:r>
          </a:p>
        </p:txBody>
      </p:sp>
    </p:spTree>
    <p:extLst>
      <p:ext uri="{BB962C8B-B14F-4D97-AF65-F5344CB8AC3E}">
        <p14:creationId xmlns:p14="http://schemas.microsoft.com/office/powerpoint/2010/main" val="3446102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92D1-E410-E808-28A6-011929200AB6}"/>
              </a:ext>
            </a:extLst>
          </p:cNvPr>
          <p:cNvSpPr>
            <a:spLocks noGrp="1"/>
          </p:cNvSpPr>
          <p:nvPr>
            <p:ph type="title"/>
          </p:nvPr>
        </p:nvSpPr>
        <p:spPr>
          <a:xfrm>
            <a:off x="628650" y="0"/>
            <a:ext cx="7886700" cy="1325563"/>
          </a:xfrm>
        </p:spPr>
        <p:txBody>
          <a:bodyPr/>
          <a:lstStyle/>
          <a:p>
            <a:r>
              <a:rPr lang="en-AU" dirty="0"/>
              <a:t>Who are we</a:t>
            </a:r>
          </a:p>
        </p:txBody>
      </p:sp>
      <p:sp>
        <p:nvSpPr>
          <p:cNvPr id="4" name="Slide Number Placeholder 3">
            <a:extLst>
              <a:ext uri="{FF2B5EF4-FFF2-40B4-BE49-F238E27FC236}">
                <a16:creationId xmlns:a16="http://schemas.microsoft.com/office/drawing/2014/main" id="{0EB011BB-F717-69FC-9EE0-3C67AB09947D}"/>
              </a:ext>
            </a:extLst>
          </p:cNvPr>
          <p:cNvSpPr>
            <a:spLocks noGrp="1"/>
          </p:cNvSpPr>
          <p:nvPr>
            <p:ph type="sldNum" sz="quarter" idx="12"/>
          </p:nvPr>
        </p:nvSpPr>
        <p:spPr/>
        <p:txBody>
          <a:bodyPr/>
          <a:lstStyle/>
          <a:p>
            <a:fld id="{20550A7E-0215-EA48-A579-C9E7E81A0714}" type="slidenum">
              <a:rPr lang="en-AU" smtClean="0"/>
              <a:t>2</a:t>
            </a:fld>
            <a:endParaRPr lang="en-AU"/>
          </a:p>
        </p:txBody>
      </p:sp>
      <p:sp>
        <p:nvSpPr>
          <p:cNvPr id="7" name="TextBox 6">
            <a:extLst>
              <a:ext uri="{FF2B5EF4-FFF2-40B4-BE49-F238E27FC236}">
                <a16:creationId xmlns:a16="http://schemas.microsoft.com/office/drawing/2014/main" id="{9D2E2104-FE1C-9EAF-84F5-847A1761AE61}"/>
              </a:ext>
            </a:extLst>
          </p:cNvPr>
          <p:cNvSpPr txBox="1"/>
          <p:nvPr/>
        </p:nvSpPr>
        <p:spPr>
          <a:xfrm>
            <a:off x="4974742" y="2999483"/>
            <a:ext cx="3540608" cy="3108543"/>
          </a:xfrm>
          <a:prstGeom prst="rect">
            <a:avLst/>
          </a:prstGeom>
          <a:noFill/>
        </p:spPr>
        <p:txBody>
          <a:bodyPr wrap="square">
            <a:spAutoFit/>
          </a:bodyPr>
          <a:lstStyle/>
          <a:p>
            <a:pPr algn="ctr"/>
            <a:r>
              <a:rPr lang="en-GB" sz="1400" b="1" i="0" dirty="0">
                <a:solidFill>
                  <a:schemeClr val="tx2"/>
                </a:solidFill>
                <a:effectLst/>
                <a:latin typeface="+mj-lt"/>
              </a:rPr>
              <a:t>Dr AMANDA HANSSON (Project Manager – Capacity building &amp; Advisory) </a:t>
            </a:r>
            <a:r>
              <a:rPr lang="en-AU" sz="1400" dirty="0">
                <a:solidFill>
                  <a:schemeClr val="tx2"/>
                </a:solidFill>
                <a:latin typeface="+mj-lt"/>
              </a:rPr>
              <a:t>has more than nine years of experience in environmental research, natural resource management and the creation and delivery of educational material. She has project management experience in both the private and public sectors and has provided consultancy services on national emission reduction projects. At Accounting for Nature, Amanda works directly with Landcare, producer groups, natural resource management bodies and other organisations to originate Environmental Accounts at the project to regional scale.</a:t>
            </a:r>
          </a:p>
        </p:txBody>
      </p:sp>
      <p:sp>
        <p:nvSpPr>
          <p:cNvPr id="10" name="TextBox 9">
            <a:extLst>
              <a:ext uri="{FF2B5EF4-FFF2-40B4-BE49-F238E27FC236}">
                <a16:creationId xmlns:a16="http://schemas.microsoft.com/office/drawing/2014/main" id="{FC57336C-C7CD-2F32-DCB0-21A1B7213318}"/>
              </a:ext>
            </a:extLst>
          </p:cNvPr>
          <p:cNvSpPr txBox="1"/>
          <p:nvPr/>
        </p:nvSpPr>
        <p:spPr>
          <a:xfrm>
            <a:off x="1089579" y="2999483"/>
            <a:ext cx="3107071" cy="2677656"/>
          </a:xfrm>
          <a:prstGeom prst="rect">
            <a:avLst/>
          </a:prstGeom>
          <a:noFill/>
        </p:spPr>
        <p:txBody>
          <a:bodyPr wrap="square">
            <a:spAutoFit/>
          </a:bodyPr>
          <a:lstStyle/>
          <a:p>
            <a:pPr algn="ctr"/>
            <a:r>
              <a:rPr lang="en-AU" sz="1400" b="1" i="0" u="none" strike="noStrike" dirty="0">
                <a:solidFill>
                  <a:schemeClr val="tx2"/>
                </a:solidFill>
                <a:effectLst/>
                <a:latin typeface="+mj-lt"/>
              </a:rPr>
              <a:t>ANNIE KELEHER - Certification Program Manager </a:t>
            </a:r>
            <a:r>
              <a:rPr lang="en-AU" sz="1400" b="0" i="0" u="none" strike="noStrike" dirty="0">
                <a:solidFill>
                  <a:schemeClr val="tx2"/>
                </a:solidFill>
                <a:effectLst/>
                <a:latin typeface="+mj-lt"/>
              </a:rPr>
              <a:t>has 20 years’ of experience across private industry and research, delivering on project management at various scales, workshop facilitation and the design and delivery of technical training material. She holds a Master in Environmental Management and is motivated to create sustainable solutions that enable a balance between the environmental, economic and social demands on land use.</a:t>
            </a:r>
            <a:endParaRPr lang="en-AU" sz="1400" dirty="0">
              <a:solidFill>
                <a:schemeClr val="tx2"/>
              </a:solidFill>
              <a:latin typeface="+mj-lt"/>
            </a:endParaRPr>
          </a:p>
        </p:txBody>
      </p:sp>
      <p:pic>
        <p:nvPicPr>
          <p:cNvPr id="3" name="Picture 2">
            <a:extLst>
              <a:ext uri="{FF2B5EF4-FFF2-40B4-BE49-F238E27FC236}">
                <a16:creationId xmlns:a16="http://schemas.microsoft.com/office/drawing/2014/main" id="{DACBE985-9E17-DF40-2C1D-91843AD16D17}"/>
              </a:ext>
            </a:extLst>
          </p:cNvPr>
          <p:cNvPicPr>
            <a:picLocks noChangeAspect="1"/>
          </p:cNvPicPr>
          <p:nvPr/>
        </p:nvPicPr>
        <p:blipFill>
          <a:blip r:embed="rId2">
            <a:extLst>
              <a:ext uri="{28A0092B-C50C-407E-A947-70E740481C1C}">
                <a14:useLocalDpi xmlns:a14="http://schemas.microsoft.com/office/drawing/2010/main" val="0"/>
              </a:ext>
            </a:extLst>
          </a:blip>
          <a:srcRect t="11168" b="11168"/>
          <a:stretch/>
        </p:blipFill>
        <p:spPr bwMode="auto">
          <a:xfrm>
            <a:off x="1764830" y="1180531"/>
            <a:ext cx="1555115" cy="1610360"/>
          </a:xfrm>
          <a:prstGeom prst="ellipse">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6DF6826-EDDF-8F34-406D-97FCDC86F3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2351"/>
          <a:stretch/>
        </p:blipFill>
        <p:spPr bwMode="auto">
          <a:xfrm>
            <a:off x="5680392" y="1178397"/>
            <a:ext cx="1555115" cy="1610360"/>
          </a:xfrm>
          <a:prstGeom prst="ellipse">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4721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5310-9449-CD44-80C4-97F2AD724F66}"/>
              </a:ext>
            </a:extLst>
          </p:cNvPr>
          <p:cNvSpPr>
            <a:spLocks noGrp="1"/>
          </p:cNvSpPr>
          <p:nvPr>
            <p:ph type="title"/>
          </p:nvPr>
        </p:nvSpPr>
        <p:spPr>
          <a:xfrm>
            <a:off x="304716" y="0"/>
            <a:ext cx="7886700" cy="1325563"/>
          </a:xfrm>
        </p:spPr>
        <p:txBody>
          <a:bodyPr>
            <a:normAutofit/>
          </a:bodyPr>
          <a:lstStyle/>
          <a:p>
            <a:r>
              <a:rPr lang="en-AU" sz="4000" dirty="0"/>
              <a:t>Accredited Methods</a:t>
            </a:r>
          </a:p>
        </p:txBody>
      </p:sp>
      <p:sp>
        <p:nvSpPr>
          <p:cNvPr id="4" name="Slide Number Placeholder 3">
            <a:extLst>
              <a:ext uri="{FF2B5EF4-FFF2-40B4-BE49-F238E27FC236}">
                <a16:creationId xmlns:a16="http://schemas.microsoft.com/office/drawing/2014/main" id="{CFAE3151-60DA-CF43-A819-CD6080A8C99A}"/>
              </a:ext>
            </a:extLst>
          </p:cNvPr>
          <p:cNvSpPr>
            <a:spLocks noGrp="1"/>
          </p:cNvSpPr>
          <p:nvPr>
            <p:ph type="sldNum" sz="quarter" idx="12"/>
          </p:nvPr>
        </p:nvSpPr>
        <p:spPr/>
        <p:txBody>
          <a:bodyPr/>
          <a:lstStyle/>
          <a:p>
            <a:fld id="{20550A7E-0215-EA48-A579-C9E7E81A0714}" type="slidenum">
              <a:rPr lang="en-AU" smtClean="0"/>
              <a:t>20</a:t>
            </a:fld>
            <a:endParaRPr lang="en-AU"/>
          </a:p>
        </p:txBody>
      </p:sp>
      <p:pic>
        <p:nvPicPr>
          <p:cNvPr id="6" name="Picture 5" descr="A close up of a sign&#10;&#10;Description automatically generated">
            <a:extLst>
              <a:ext uri="{FF2B5EF4-FFF2-40B4-BE49-F238E27FC236}">
                <a16:creationId xmlns:a16="http://schemas.microsoft.com/office/drawing/2014/main" id="{07A4A550-E44F-3D4C-9765-5A6C00E2D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pic>
        <p:nvPicPr>
          <p:cNvPr id="5" name="Picture 4" descr="Graphical user interface, text, website&#10;&#10;Description automatically generated">
            <a:extLst>
              <a:ext uri="{FF2B5EF4-FFF2-40B4-BE49-F238E27FC236}">
                <a16:creationId xmlns:a16="http://schemas.microsoft.com/office/drawing/2014/main" id="{E52C8716-8712-9448-8259-EBAE28EAB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9" y="1325563"/>
            <a:ext cx="4616522" cy="4612392"/>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8EFCDA06-1BD5-7B4F-BD6E-E6E43A4CE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311" y="1325563"/>
            <a:ext cx="4299335" cy="4260915"/>
          </a:xfrm>
          <a:prstGeom prst="rect">
            <a:avLst/>
          </a:prstGeom>
        </p:spPr>
      </p:pic>
    </p:spTree>
    <p:extLst>
      <p:ext uri="{BB962C8B-B14F-4D97-AF65-F5344CB8AC3E}">
        <p14:creationId xmlns:p14="http://schemas.microsoft.com/office/powerpoint/2010/main" val="796504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99AADA-C171-A179-A56F-CFB584F469AE}"/>
              </a:ext>
            </a:extLst>
          </p:cNvPr>
          <p:cNvSpPr>
            <a:spLocks noGrp="1"/>
          </p:cNvSpPr>
          <p:nvPr>
            <p:ph type="sldNum" sz="quarter" idx="12"/>
          </p:nvPr>
        </p:nvSpPr>
        <p:spPr/>
        <p:txBody>
          <a:bodyPr/>
          <a:lstStyle/>
          <a:p>
            <a:fld id="{20550A7E-0215-EA48-A579-C9E7E81A0714}" type="slidenum">
              <a:rPr lang="en-AU" smtClean="0"/>
              <a:t>21</a:t>
            </a:fld>
            <a:endParaRPr lang="en-AU"/>
          </a:p>
        </p:txBody>
      </p:sp>
      <p:sp>
        <p:nvSpPr>
          <p:cNvPr id="10" name="Title 9">
            <a:extLst>
              <a:ext uri="{FF2B5EF4-FFF2-40B4-BE49-F238E27FC236}">
                <a16:creationId xmlns:a16="http://schemas.microsoft.com/office/drawing/2014/main" id="{C7AC38DD-F406-3D2D-BDD0-E6AD1F8D07EC}"/>
              </a:ext>
            </a:extLst>
          </p:cNvPr>
          <p:cNvSpPr>
            <a:spLocks noGrp="1"/>
          </p:cNvSpPr>
          <p:nvPr>
            <p:ph type="title" idx="4294967295"/>
          </p:nvPr>
        </p:nvSpPr>
        <p:spPr>
          <a:xfrm>
            <a:off x="0" y="-73025"/>
            <a:ext cx="7886700" cy="1325563"/>
          </a:xfrm>
        </p:spPr>
        <p:txBody>
          <a:bodyPr>
            <a:normAutofit/>
          </a:bodyPr>
          <a:lstStyle/>
          <a:p>
            <a:r>
              <a:rPr lang="en-AU" sz="3200" dirty="0"/>
              <a:t>Selecting a Method – what to look for</a:t>
            </a:r>
          </a:p>
        </p:txBody>
      </p:sp>
      <p:pic>
        <p:nvPicPr>
          <p:cNvPr id="15" name="Picture 14" descr="Graphical user interface, text, application&#10;&#10;Description automatically generated">
            <a:extLst>
              <a:ext uri="{FF2B5EF4-FFF2-40B4-BE49-F238E27FC236}">
                <a16:creationId xmlns:a16="http://schemas.microsoft.com/office/drawing/2014/main" id="{CACB7F86-0245-4A28-5C8F-3B5FF28BBDA4}"/>
              </a:ext>
            </a:extLst>
          </p:cNvPr>
          <p:cNvPicPr>
            <a:picLocks noChangeAspect="1"/>
          </p:cNvPicPr>
          <p:nvPr/>
        </p:nvPicPr>
        <p:blipFill>
          <a:blip r:embed="rId2"/>
          <a:stretch>
            <a:fillRect/>
          </a:stretch>
        </p:blipFill>
        <p:spPr>
          <a:xfrm>
            <a:off x="2551403" y="1035781"/>
            <a:ext cx="3846984" cy="4987953"/>
          </a:xfrm>
          <a:prstGeom prst="rect">
            <a:avLst/>
          </a:prstGeom>
        </p:spPr>
      </p:pic>
      <p:cxnSp>
        <p:nvCxnSpPr>
          <p:cNvPr id="13" name="Straight Arrow Connector 12">
            <a:extLst>
              <a:ext uri="{FF2B5EF4-FFF2-40B4-BE49-F238E27FC236}">
                <a16:creationId xmlns:a16="http://schemas.microsoft.com/office/drawing/2014/main" id="{DD1978E6-5C2B-AE05-370E-3DFC769B9641}"/>
              </a:ext>
            </a:extLst>
          </p:cNvPr>
          <p:cNvCxnSpPr/>
          <p:nvPr/>
        </p:nvCxnSpPr>
        <p:spPr>
          <a:xfrm flipH="1">
            <a:off x="6284314" y="1384278"/>
            <a:ext cx="84628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4DE052-1C6B-8AEF-6814-CB849CA8CDA0}"/>
              </a:ext>
            </a:extLst>
          </p:cNvPr>
          <p:cNvCxnSpPr>
            <a:cxnSpLocks/>
          </p:cNvCxnSpPr>
          <p:nvPr/>
        </p:nvCxnSpPr>
        <p:spPr>
          <a:xfrm>
            <a:off x="1757320" y="2596734"/>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A42FA7-17A5-DDD1-D9B6-806B54E155D5}"/>
              </a:ext>
            </a:extLst>
          </p:cNvPr>
          <p:cNvCxnSpPr>
            <a:cxnSpLocks/>
          </p:cNvCxnSpPr>
          <p:nvPr/>
        </p:nvCxnSpPr>
        <p:spPr>
          <a:xfrm>
            <a:off x="1757320" y="2765318"/>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88B4E11-FA50-8BD1-3E02-9196CC7F2FA1}"/>
              </a:ext>
            </a:extLst>
          </p:cNvPr>
          <p:cNvCxnSpPr>
            <a:cxnSpLocks/>
          </p:cNvCxnSpPr>
          <p:nvPr/>
        </p:nvCxnSpPr>
        <p:spPr>
          <a:xfrm>
            <a:off x="1757320" y="4738426"/>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8F63E-80A7-770F-F78D-AC11147EAE37}"/>
              </a:ext>
            </a:extLst>
          </p:cNvPr>
          <p:cNvCxnSpPr>
            <a:cxnSpLocks/>
          </p:cNvCxnSpPr>
          <p:nvPr/>
        </p:nvCxnSpPr>
        <p:spPr>
          <a:xfrm>
            <a:off x="1757320" y="5238783"/>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9260E3-F9C8-A8C2-D8DC-53B2CB48A49A}"/>
              </a:ext>
            </a:extLst>
          </p:cNvPr>
          <p:cNvCxnSpPr>
            <a:cxnSpLocks/>
          </p:cNvCxnSpPr>
          <p:nvPr/>
        </p:nvCxnSpPr>
        <p:spPr>
          <a:xfrm>
            <a:off x="1757320" y="4971746"/>
            <a:ext cx="93278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sign&#10;&#10;Description automatically generated">
            <a:extLst>
              <a:ext uri="{FF2B5EF4-FFF2-40B4-BE49-F238E27FC236}">
                <a16:creationId xmlns:a16="http://schemas.microsoft.com/office/drawing/2014/main" id="{AB1B6CD3-4320-A0C1-D96E-7E1B7B0D6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Tree>
    <p:extLst>
      <p:ext uri="{BB962C8B-B14F-4D97-AF65-F5344CB8AC3E}">
        <p14:creationId xmlns:p14="http://schemas.microsoft.com/office/powerpoint/2010/main" val="2991490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6DDE3AD-FC9B-4008-8281-3F6F9C95FA3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5" name="Slide Number Placeholder 4">
            <a:extLst>
              <a:ext uri="{FF2B5EF4-FFF2-40B4-BE49-F238E27FC236}">
                <a16:creationId xmlns:a16="http://schemas.microsoft.com/office/drawing/2014/main" id="{31045394-7B0E-9046-BD18-A89D8A380E6D}"/>
              </a:ext>
            </a:extLst>
          </p:cNvPr>
          <p:cNvSpPr>
            <a:spLocks noGrp="1"/>
          </p:cNvSpPr>
          <p:nvPr>
            <p:ph type="sldNum" sz="quarter" idx="12"/>
          </p:nvPr>
        </p:nvSpPr>
        <p:spPr/>
        <p:txBody>
          <a:bodyPr/>
          <a:lstStyle/>
          <a:p>
            <a:fld id="{20550A7E-0215-EA48-A579-C9E7E81A0714}" type="slidenum">
              <a:rPr lang="en-AU" smtClean="0"/>
              <a:t>22</a:t>
            </a:fld>
            <a:endParaRPr lang="en-AU"/>
          </a:p>
        </p:txBody>
      </p:sp>
      <p:pic>
        <p:nvPicPr>
          <p:cNvPr id="2" name="Picture 1" descr="A close up of a sign&#10;&#10;Description automatically generated">
            <a:extLst>
              <a:ext uri="{FF2B5EF4-FFF2-40B4-BE49-F238E27FC236}">
                <a16:creationId xmlns:a16="http://schemas.microsoft.com/office/drawing/2014/main" id="{4C6DB32B-3A99-C5C7-DBD4-A3DFF771AD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sp>
        <p:nvSpPr>
          <p:cNvPr id="8" name="Arrow: Pentagon 7">
            <a:extLst>
              <a:ext uri="{FF2B5EF4-FFF2-40B4-BE49-F238E27FC236}">
                <a16:creationId xmlns:a16="http://schemas.microsoft.com/office/drawing/2014/main" id="{BF4EDC12-5B7E-B1CC-EC1B-03C40AE8233E}"/>
              </a:ext>
            </a:extLst>
          </p:cNvPr>
          <p:cNvSpPr/>
          <p:nvPr/>
        </p:nvSpPr>
        <p:spPr>
          <a:xfrm>
            <a:off x="322952" y="1770405"/>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a:t>
            </a:r>
          </a:p>
        </p:txBody>
      </p:sp>
      <p:sp>
        <p:nvSpPr>
          <p:cNvPr id="9" name="Arrow: Pentagon 8">
            <a:extLst>
              <a:ext uri="{FF2B5EF4-FFF2-40B4-BE49-F238E27FC236}">
                <a16:creationId xmlns:a16="http://schemas.microsoft.com/office/drawing/2014/main" id="{5A063DA4-0033-15E7-55E9-DEC0501ACCDB}"/>
              </a:ext>
            </a:extLst>
          </p:cNvPr>
          <p:cNvSpPr/>
          <p:nvPr/>
        </p:nvSpPr>
        <p:spPr>
          <a:xfrm>
            <a:off x="322951" y="2228205"/>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2</a:t>
            </a:r>
          </a:p>
        </p:txBody>
      </p:sp>
      <p:sp>
        <p:nvSpPr>
          <p:cNvPr id="10" name="Arrow: Pentagon 9">
            <a:extLst>
              <a:ext uri="{FF2B5EF4-FFF2-40B4-BE49-F238E27FC236}">
                <a16:creationId xmlns:a16="http://schemas.microsoft.com/office/drawing/2014/main" id="{8B39667D-F5EB-FB84-61BA-E61612CA2859}"/>
              </a:ext>
            </a:extLst>
          </p:cNvPr>
          <p:cNvSpPr/>
          <p:nvPr/>
        </p:nvSpPr>
        <p:spPr>
          <a:xfrm>
            <a:off x="322953" y="270076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3</a:t>
            </a:r>
          </a:p>
        </p:txBody>
      </p:sp>
      <p:sp>
        <p:nvSpPr>
          <p:cNvPr id="11" name="Arrow: Pentagon 10">
            <a:extLst>
              <a:ext uri="{FF2B5EF4-FFF2-40B4-BE49-F238E27FC236}">
                <a16:creationId xmlns:a16="http://schemas.microsoft.com/office/drawing/2014/main" id="{4651F009-F04B-A0FF-4567-A0AA948F95D2}"/>
              </a:ext>
            </a:extLst>
          </p:cNvPr>
          <p:cNvSpPr/>
          <p:nvPr/>
        </p:nvSpPr>
        <p:spPr>
          <a:xfrm>
            <a:off x="322952" y="3169138"/>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4</a:t>
            </a:r>
          </a:p>
        </p:txBody>
      </p:sp>
      <p:sp>
        <p:nvSpPr>
          <p:cNvPr id="12" name="Arrow: Pentagon 11">
            <a:extLst>
              <a:ext uri="{FF2B5EF4-FFF2-40B4-BE49-F238E27FC236}">
                <a16:creationId xmlns:a16="http://schemas.microsoft.com/office/drawing/2014/main" id="{3B5FFBD9-35F4-D684-545D-E180BFF11DB3}"/>
              </a:ext>
            </a:extLst>
          </p:cNvPr>
          <p:cNvSpPr/>
          <p:nvPr/>
        </p:nvSpPr>
        <p:spPr>
          <a:xfrm>
            <a:off x="310234" y="3632106"/>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5</a:t>
            </a:r>
          </a:p>
        </p:txBody>
      </p:sp>
      <p:sp>
        <p:nvSpPr>
          <p:cNvPr id="13" name="TextBox 12">
            <a:extLst>
              <a:ext uri="{FF2B5EF4-FFF2-40B4-BE49-F238E27FC236}">
                <a16:creationId xmlns:a16="http://schemas.microsoft.com/office/drawing/2014/main" id="{78507691-4A99-84C7-72BE-E63CF87E51F3}"/>
              </a:ext>
            </a:extLst>
          </p:cNvPr>
          <p:cNvSpPr txBox="1"/>
          <p:nvPr/>
        </p:nvSpPr>
        <p:spPr>
          <a:xfrm>
            <a:off x="972082" y="1696706"/>
            <a:ext cx="8484096" cy="2754344"/>
          </a:xfrm>
          <a:prstGeom prst="rect">
            <a:avLst/>
          </a:prstGeom>
          <a:noFill/>
        </p:spPr>
        <p:txBody>
          <a:bodyPr wrap="square">
            <a:spAutoFit/>
          </a:bodyPr>
          <a:lstStyle/>
          <a:p>
            <a:pPr lvl="0" algn="just">
              <a:lnSpc>
                <a:spcPct val="115000"/>
              </a:lnSpc>
              <a:spcAft>
                <a:spcPts val="1200"/>
              </a:spcAft>
            </a:pPr>
            <a:r>
              <a:rPr lang="en-US" i="1" dirty="0" err="1">
                <a:effectLst/>
                <a:latin typeface="Calibri Light" panose="020F0302020204030204" pitchFamily="34" charset="0"/>
                <a:ea typeface="Arial Unicode MS"/>
              </a:rPr>
              <a:t>AfN</a:t>
            </a:r>
            <a:r>
              <a:rPr lang="en-US" i="1" dirty="0">
                <a:effectLst/>
                <a:latin typeface="Calibri Light" panose="020F0302020204030204" pitchFamily="34" charset="0"/>
                <a:ea typeface="Arial Unicode MS"/>
              </a:rPr>
              <a:t> Certification Standard</a:t>
            </a:r>
            <a:endParaRPr lang="en-US" dirty="0">
              <a:effectLst/>
              <a:latin typeface="Calibri Light" panose="020F0302020204030204" pitchFamily="34" charset="0"/>
              <a:ea typeface="Arial Unicode MS"/>
            </a:endParaRPr>
          </a:p>
          <a:p>
            <a:pPr lvl="0" algn="just">
              <a:lnSpc>
                <a:spcPct val="115000"/>
              </a:lnSpc>
              <a:spcAft>
                <a:spcPts val="1200"/>
              </a:spcAft>
            </a:pPr>
            <a:r>
              <a:rPr lang="en-US" i="1" dirty="0">
                <a:latin typeface="Calibri Light" panose="020F0302020204030204" pitchFamily="34" charset="0"/>
                <a:ea typeface="Arial Unicode MS"/>
              </a:rPr>
              <a:t>Audit &amp; Verification Rules</a:t>
            </a:r>
            <a:endParaRPr lang="en-US" i="1" dirty="0">
              <a:effectLst/>
              <a:latin typeface="Calibri Light" panose="020F0302020204030204" pitchFamily="34" charset="0"/>
              <a:ea typeface="Arial Unicode MS"/>
            </a:endParaRPr>
          </a:p>
          <a:p>
            <a:pPr lvl="0" algn="just">
              <a:lnSpc>
                <a:spcPct val="115000"/>
              </a:lnSpc>
              <a:spcAft>
                <a:spcPts val="1200"/>
              </a:spcAft>
            </a:pPr>
            <a:r>
              <a:rPr lang="en-US" i="1" dirty="0">
                <a:latin typeface="Calibri Light" panose="020F0302020204030204" pitchFamily="34" charset="0"/>
                <a:ea typeface="Arial Unicode MS"/>
              </a:rPr>
              <a:t>Claims  Rules</a:t>
            </a:r>
          </a:p>
          <a:p>
            <a:pPr lvl="0" algn="just">
              <a:lnSpc>
                <a:spcPct val="115000"/>
              </a:lnSpc>
              <a:spcAft>
                <a:spcPts val="1200"/>
              </a:spcAft>
            </a:pPr>
            <a:r>
              <a:rPr lang="en-US" i="1" dirty="0">
                <a:latin typeface="Calibri Light" panose="020F0302020204030204" pitchFamily="34" charset="0"/>
                <a:ea typeface="Arial Unicode MS"/>
              </a:rPr>
              <a:t>Fee Schedule</a:t>
            </a:r>
          </a:p>
          <a:p>
            <a:pPr lvl="0" algn="just">
              <a:lnSpc>
                <a:spcPct val="115000"/>
              </a:lnSpc>
              <a:spcAft>
                <a:spcPts val="1200"/>
              </a:spcAft>
            </a:pPr>
            <a:r>
              <a:rPr lang="en-US" i="1" dirty="0">
                <a:effectLst/>
                <a:latin typeface="Calibri Light" panose="020F0302020204030204" pitchFamily="34" charset="0"/>
                <a:ea typeface="Arial Unicode MS"/>
              </a:rPr>
              <a:t>Glossary &amp; Key Terms</a:t>
            </a:r>
            <a:endParaRPr lang="en-US" dirty="0">
              <a:effectLst/>
              <a:latin typeface="Calibri Light" panose="020F0302020204030204" pitchFamily="34" charset="0"/>
              <a:ea typeface="Arial Unicode MS"/>
            </a:endParaRPr>
          </a:p>
          <a:p>
            <a:pPr lvl="0" algn="just">
              <a:lnSpc>
                <a:spcPct val="115000"/>
              </a:lnSpc>
              <a:spcAft>
                <a:spcPts val="1200"/>
              </a:spcAft>
            </a:pPr>
            <a:r>
              <a:rPr lang="en-AU" i="1" dirty="0">
                <a:effectLst/>
                <a:latin typeface="Calibri Light" panose="020F0302020204030204" pitchFamily="34" charset="0"/>
                <a:ea typeface="Arial Unicode MS"/>
              </a:rPr>
              <a:t>AfN Approved Methods (discussed previously)</a:t>
            </a:r>
          </a:p>
        </p:txBody>
      </p:sp>
      <p:sp>
        <p:nvSpPr>
          <p:cNvPr id="17" name="Arrow: Pentagon 16">
            <a:extLst>
              <a:ext uri="{FF2B5EF4-FFF2-40B4-BE49-F238E27FC236}">
                <a16:creationId xmlns:a16="http://schemas.microsoft.com/office/drawing/2014/main" id="{84329795-C2E0-A87A-5545-A1BD70A160BD}"/>
              </a:ext>
            </a:extLst>
          </p:cNvPr>
          <p:cNvSpPr/>
          <p:nvPr/>
        </p:nvSpPr>
        <p:spPr>
          <a:xfrm>
            <a:off x="322951" y="4070812"/>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6</a:t>
            </a:r>
          </a:p>
        </p:txBody>
      </p:sp>
      <p:sp>
        <p:nvSpPr>
          <p:cNvPr id="18" name="TextBox 17">
            <a:extLst>
              <a:ext uri="{FF2B5EF4-FFF2-40B4-BE49-F238E27FC236}">
                <a16:creationId xmlns:a16="http://schemas.microsoft.com/office/drawing/2014/main" id="{1D6DAE69-A554-9684-E7EB-A028E78FCD53}"/>
              </a:ext>
            </a:extLst>
          </p:cNvPr>
          <p:cNvSpPr txBox="1"/>
          <p:nvPr/>
        </p:nvSpPr>
        <p:spPr>
          <a:xfrm>
            <a:off x="628440" y="4662535"/>
            <a:ext cx="7791283" cy="923330"/>
          </a:xfrm>
          <a:prstGeom prst="rect">
            <a:avLst/>
          </a:prstGeom>
          <a:noFill/>
        </p:spPr>
        <p:txBody>
          <a:bodyPr wrap="square" rtlCol="0">
            <a:spAutoFit/>
          </a:bodyPr>
          <a:lstStyle/>
          <a:p>
            <a:r>
              <a:rPr lang="en-AU" dirty="0">
                <a:latin typeface="+mj-lt"/>
              </a:rPr>
              <a:t>The 5-Step webpage guides you through the process of designing, building and certifying your environmental Account.  This webpage provides links to download all forms, documents and other resources to help you complete this process.  </a:t>
            </a:r>
            <a:endParaRPr lang="en-AU" dirty="0">
              <a:highlight>
                <a:srgbClr val="FFFF00"/>
              </a:highlight>
              <a:latin typeface="+mj-lt"/>
            </a:endParaRPr>
          </a:p>
        </p:txBody>
      </p:sp>
      <p:pic>
        <p:nvPicPr>
          <p:cNvPr id="6" name="Picture 5">
            <a:extLst>
              <a:ext uri="{FF2B5EF4-FFF2-40B4-BE49-F238E27FC236}">
                <a16:creationId xmlns:a16="http://schemas.microsoft.com/office/drawing/2014/main" id="{68EB464E-52DD-B646-01A2-9E3932D7EF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7" name="Title 1">
            <a:extLst>
              <a:ext uri="{FF2B5EF4-FFF2-40B4-BE49-F238E27FC236}">
                <a16:creationId xmlns:a16="http://schemas.microsoft.com/office/drawing/2014/main" id="{951BAD45-A946-D37C-C025-CBEEB90A0C71}"/>
              </a:ext>
            </a:extLst>
          </p:cNvPr>
          <p:cNvSpPr txBox="1">
            <a:spLocks/>
          </p:cNvSpPr>
          <p:nvPr/>
        </p:nvSpPr>
        <p:spPr>
          <a:xfrm>
            <a:off x="162488" y="89208"/>
            <a:ext cx="698427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rPr>
              <a:t>Core documents and key resources</a:t>
            </a:r>
            <a:endParaRPr lang="en-AU" sz="2800" dirty="0">
              <a:solidFill>
                <a:schemeClr val="bg1"/>
              </a:solidFill>
            </a:endParaRPr>
          </a:p>
        </p:txBody>
      </p:sp>
    </p:spTree>
    <p:extLst>
      <p:ext uri="{BB962C8B-B14F-4D97-AF65-F5344CB8AC3E}">
        <p14:creationId xmlns:p14="http://schemas.microsoft.com/office/powerpoint/2010/main" val="109170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D09920B-0792-4818-9CDD-E078F8772E7D}"/>
              </a:ext>
            </a:extLst>
          </p:cNvPr>
          <p:cNvSpPr txBox="1"/>
          <p:nvPr/>
        </p:nvSpPr>
        <p:spPr>
          <a:xfrm>
            <a:off x="961923" y="950484"/>
            <a:ext cx="7843847" cy="5907515"/>
          </a:xfrm>
          <a:prstGeom prst="rect">
            <a:avLst/>
          </a:prstGeom>
          <a:noFill/>
        </p:spPr>
        <p:txBody>
          <a:bodyPr wrap="square">
            <a:spAutoFit/>
          </a:bodyPr>
          <a:lstStyle/>
          <a:p>
            <a:pPr lvl="0" algn="just">
              <a:lnSpc>
                <a:spcPct val="115000"/>
              </a:lnSpc>
              <a:spcAft>
                <a:spcPts val="1200"/>
              </a:spcAft>
            </a:pPr>
            <a:r>
              <a:rPr lang="en-US" i="1" dirty="0">
                <a:effectLst/>
                <a:latin typeface="Calibri Light" panose="020F0302020204030204" pitchFamily="34" charset="0"/>
                <a:ea typeface="Arial Unicode MS"/>
              </a:rPr>
              <a:t>Confidence Levels Guidelines</a:t>
            </a:r>
            <a:endParaRPr lang="en-US" dirty="0">
              <a:effectLst/>
              <a:latin typeface="Calibri Light" panose="020F0302020204030204" pitchFamily="34" charset="0"/>
              <a:ea typeface="Arial Unicode MS"/>
            </a:endParaRPr>
          </a:p>
          <a:p>
            <a:pPr lvl="0" algn="just">
              <a:lnSpc>
                <a:spcPct val="115000"/>
              </a:lnSpc>
              <a:spcAft>
                <a:spcPts val="1200"/>
              </a:spcAft>
            </a:pPr>
            <a:r>
              <a:rPr lang="en-US" i="1" dirty="0">
                <a:effectLst/>
                <a:latin typeface="Calibri Light" panose="020F0302020204030204" pitchFamily="34" charset="0"/>
                <a:ea typeface="Arial Unicode MS"/>
              </a:rPr>
              <a:t>Guidelines for Pcond soil condition accounts</a:t>
            </a:r>
          </a:p>
          <a:p>
            <a:pPr lvl="0" algn="just">
              <a:lnSpc>
                <a:spcPct val="115000"/>
              </a:lnSpc>
              <a:spcAft>
                <a:spcPts val="1200"/>
              </a:spcAft>
            </a:pPr>
            <a:r>
              <a:rPr lang="en-US" i="1" dirty="0">
                <a:latin typeface="Calibri Light" panose="020F0302020204030204" pitchFamily="34" charset="0"/>
                <a:ea typeface="Arial Unicode MS"/>
              </a:rPr>
              <a:t>Guidelines for developing Native Vegetation Methods</a:t>
            </a:r>
          </a:p>
          <a:p>
            <a:pPr lvl="0" algn="just">
              <a:lnSpc>
                <a:spcPct val="115000"/>
              </a:lnSpc>
              <a:spcAft>
                <a:spcPts val="1200"/>
              </a:spcAft>
            </a:pPr>
            <a:r>
              <a:rPr lang="en-US" i="1" dirty="0">
                <a:latin typeface="Calibri Light" panose="020F0302020204030204" pitchFamily="34" charset="0"/>
                <a:ea typeface="Arial Unicode MS"/>
              </a:rPr>
              <a:t>Provisional Bird Guidelines</a:t>
            </a:r>
          </a:p>
          <a:p>
            <a:pPr lvl="0" algn="just">
              <a:lnSpc>
                <a:spcPct val="115000"/>
              </a:lnSpc>
              <a:spcAft>
                <a:spcPts val="1200"/>
              </a:spcAft>
            </a:pPr>
            <a:r>
              <a:rPr lang="en-US" i="1" dirty="0">
                <a:effectLst/>
                <a:latin typeface="Calibri Light" panose="020F0302020204030204" pitchFamily="34" charset="0"/>
                <a:ea typeface="Arial Unicode MS"/>
              </a:rPr>
              <a:t>Guidelines for Reference Benchmarking</a:t>
            </a:r>
            <a:r>
              <a:rPr lang="en-US" dirty="0">
                <a:effectLst/>
                <a:latin typeface="Calibri Light" panose="020F0302020204030204" pitchFamily="34" charset="0"/>
                <a:ea typeface="Arial Unicode MS"/>
              </a:rPr>
              <a:t> </a:t>
            </a:r>
          </a:p>
          <a:p>
            <a:pPr lvl="0" algn="just">
              <a:lnSpc>
                <a:spcPct val="115000"/>
              </a:lnSpc>
              <a:spcAft>
                <a:spcPts val="1200"/>
              </a:spcAft>
            </a:pPr>
            <a:r>
              <a:rPr lang="en-US" i="1" dirty="0">
                <a:effectLst/>
                <a:latin typeface="Calibri Light" panose="020F0302020204030204" pitchFamily="34" charset="0"/>
                <a:ea typeface="Arial Unicode MS"/>
              </a:rPr>
              <a:t>Guidelines for the hindcasting environmental condition</a:t>
            </a:r>
            <a:r>
              <a:rPr lang="en-US" dirty="0">
                <a:effectLst/>
                <a:latin typeface="Calibri Light" panose="020F0302020204030204" pitchFamily="34" charset="0"/>
                <a:ea typeface="Arial Unicode MS"/>
              </a:rPr>
              <a:t> </a:t>
            </a:r>
          </a:p>
          <a:p>
            <a:pPr lvl="0" algn="just">
              <a:lnSpc>
                <a:spcPct val="115000"/>
              </a:lnSpc>
              <a:spcAft>
                <a:spcPts val="1200"/>
              </a:spcAft>
            </a:pPr>
            <a:r>
              <a:rPr lang="en-US" i="1" dirty="0">
                <a:effectLst/>
                <a:latin typeface="Calibri Light" panose="020F0302020204030204" pitchFamily="34" charset="0"/>
                <a:ea typeface="Arial Unicode MS"/>
              </a:rPr>
              <a:t>Guidelines for setting Condition Targets</a:t>
            </a:r>
            <a:r>
              <a:rPr lang="en-AU" dirty="0">
                <a:effectLst/>
                <a:latin typeface="Calibri Light" panose="020F0302020204030204" pitchFamily="34" charset="0"/>
                <a:ea typeface="Arial Unicode MS"/>
              </a:rPr>
              <a:t> </a:t>
            </a:r>
          </a:p>
          <a:p>
            <a:pPr lvl="0" algn="just">
              <a:lnSpc>
                <a:spcPct val="115000"/>
              </a:lnSpc>
              <a:spcAft>
                <a:spcPts val="1200"/>
              </a:spcAft>
            </a:pPr>
            <a:r>
              <a:rPr lang="en-AU" i="1" dirty="0">
                <a:latin typeface="Calibri Light" panose="020F0302020204030204" pitchFamily="34" charset="0"/>
                <a:ea typeface="Arial Unicode MS"/>
              </a:rPr>
              <a:t>Materiality guidelines</a:t>
            </a:r>
          </a:p>
          <a:p>
            <a:pPr algn="just">
              <a:lnSpc>
                <a:spcPct val="115000"/>
              </a:lnSpc>
              <a:spcAft>
                <a:spcPts val="1200"/>
              </a:spcAft>
            </a:pPr>
            <a:r>
              <a:rPr lang="en-US" i="1" dirty="0">
                <a:solidFill>
                  <a:schemeClr val="accent3">
                    <a:lumMod val="60000"/>
                    <a:lumOff val="40000"/>
                  </a:schemeClr>
                </a:solidFill>
                <a:latin typeface="Calibri Light" panose="020F0302020204030204" pitchFamily="34" charset="0"/>
                <a:ea typeface="Arial Unicode MS"/>
              </a:rPr>
              <a:t>Guidelines for Integrating Traditional Environmental Knowledge into the AfN Framework</a:t>
            </a:r>
            <a:r>
              <a:rPr lang="en-US" dirty="0">
                <a:solidFill>
                  <a:schemeClr val="accent3">
                    <a:lumMod val="60000"/>
                    <a:lumOff val="40000"/>
                  </a:schemeClr>
                </a:solidFill>
                <a:latin typeface="Calibri Light" panose="020F0302020204030204" pitchFamily="34" charset="0"/>
                <a:ea typeface="Arial Unicode MS"/>
              </a:rPr>
              <a:t> </a:t>
            </a:r>
          </a:p>
          <a:p>
            <a:pPr algn="just">
              <a:lnSpc>
                <a:spcPct val="115000"/>
              </a:lnSpc>
              <a:spcAft>
                <a:spcPts val="1200"/>
              </a:spcAft>
            </a:pPr>
            <a:r>
              <a:rPr lang="en-US" i="1" dirty="0">
                <a:solidFill>
                  <a:schemeClr val="accent3">
                    <a:lumMod val="60000"/>
                    <a:lumOff val="40000"/>
                  </a:schemeClr>
                </a:solidFill>
                <a:latin typeface="Calibri Light" panose="020F0302020204030204" pitchFamily="34" charset="0"/>
                <a:ea typeface="Arial Unicode MS"/>
              </a:rPr>
              <a:t>Guidelines for counterfactual analysis </a:t>
            </a:r>
          </a:p>
          <a:p>
            <a:pPr algn="just">
              <a:lnSpc>
                <a:spcPct val="115000"/>
              </a:lnSpc>
              <a:spcAft>
                <a:spcPts val="1200"/>
              </a:spcAft>
            </a:pPr>
            <a:r>
              <a:rPr lang="en-US" i="1" dirty="0">
                <a:solidFill>
                  <a:schemeClr val="accent3">
                    <a:lumMod val="60000"/>
                    <a:lumOff val="40000"/>
                  </a:schemeClr>
                </a:solidFill>
                <a:latin typeface="Calibri Light" panose="020F0302020204030204" pitchFamily="34" charset="0"/>
                <a:ea typeface="Arial Unicode MS"/>
              </a:rPr>
              <a:t>Guidelines for linking carbon offset units &amp; the Econd</a:t>
            </a:r>
            <a:r>
              <a:rPr lang="en-US" i="1" baseline="30000" dirty="0">
                <a:solidFill>
                  <a:schemeClr val="accent3">
                    <a:lumMod val="60000"/>
                    <a:lumOff val="40000"/>
                  </a:schemeClr>
                </a:solidFill>
                <a:latin typeface="Calibri Light" panose="020F0302020204030204" pitchFamily="34" charset="0"/>
                <a:ea typeface="Arial Unicode MS"/>
              </a:rPr>
              <a:t>®</a:t>
            </a:r>
            <a:r>
              <a:rPr lang="en-US" dirty="0">
                <a:solidFill>
                  <a:schemeClr val="accent3">
                    <a:lumMod val="60000"/>
                    <a:lumOff val="40000"/>
                  </a:schemeClr>
                </a:solidFill>
                <a:latin typeface="Calibri Light" panose="020F0302020204030204" pitchFamily="34" charset="0"/>
                <a:ea typeface="Arial Unicode MS"/>
              </a:rPr>
              <a:t> </a:t>
            </a:r>
          </a:p>
          <a:p>
            <a:pPr lvl="0" algn="just">
              <a:lnSpc>
                <a:spcPct val="115000"/>
              </a:lnSpc>
              <a:spcAft>
                <a:spcPts val="1200"/>
              </a:spcAft>
            </a:pPr>
            <a:r>
              <a:rPr lang="en-AU" i="1" dirty="0">
                <a:solidFill>
                  <a:schemeClr val="accent3">
                    <a:lumMod val="60000"/>
                    <a:lumOff val="40000"/>
                  </a:schemeClr>
                </a:solidFill>
                <a:latin typeface="Calibri Light" panose="020F0302020204030204" pitchFamily="34" charset="0"/>
              </a:rPr>
              <a:t>Visual asset style guide</a:t>
            </a:r>
          </a:p>
        </p:txBody>
      </p:sp>
      <p:sp>
        <p:nvSpPr>
          <p:cNvPr id="22" name="Arrow: Pentagon 21">
            <a:extLst>
              <a:ext uri="{FF2B5EF4-FFF2-40B4-BE49-F238E27FC236}">
                <a16:creationId xmlns:a16="http://schemas.microsoft.com/office/drawing/2014/main" id="{5AA120E9-5B4F-4CE5-BC89-FF717F125FBF}"/>
              </a:ext>
            </a:extLst>
          </p:cNvPr>
          <p:cNvSpPr/>
          <p:nvPr/>
        </p:nvSpPr>
        <p:spPr>
          <a:xfrm>
            <a:off x="338229" y="109127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a:t>
            </a:r>
          </a:p>
        </p:txBody>
      </p:sp>
      <p:sp>
        <p:nvSpPr>
          <p:cNvPr id="24" name="Arrow: Pentagon 23">
            <a:extLst>
              <a:ext uri="{FF2B5EF4-FFF2-40B4-BE49-F238E27FC236}">
                <a16:creationId xmlns:a16="http://schemas.microsoft.com/office/drawing/2014/main" id="{809350BB-678D-41C1-A8E6-D092430CFFD4}"/>
              </a:ext>
            </a:extLst>
          </p:cNvPr>
          <p:cNvSpPr/>
          <p:nvPr/>
        </p:nvSpPr>
        <p:spPr>
          <a:xfrm>
            <a:off x="338228" y="154907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2</a:t>
            </a:r>
          </a:p>
        </p:txBody>
      </p:sp>
      <p:sp>
        <p:nvSpPr>
          <p:cNvPr id="27" name="Arrow: Pentagon 26">
            <a:extLst>
              <a:ext uri="{FF2B5EF4-FFF2-40B4-BE49-F238E27FC236}">
                <a16:creationId xmlns:a16="http://schemas.microsoft.com/office/drawing/2014/main" id="{5F9B2E89-5AAF-452E-A219-9DE78A2479AE}"/>
              </a:ext>
            </a:extLst>
          </p:cNvPr>
          <p:cNvSpPr/>
          <p:nvPr/>
        </p:nvSpPr>
        <p:spPr>
          <a:xfrm>
            <a:off x="338230" y="2021639"/>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3</a:t>
            </a:r>
          </a:p>
        </p:txBody>
      </p:sp>
      <p:sp>
        <p:nvSpPr>
          <p:cNvPr id="29" name="Arrow: Pentagon 28">
            <a:extLst>
              <a:ext uri="{FF2B5EF4-FFF2-40B4-BE49-F238E27FC236}">
                <a16:creationId xmlns:a16="http://schemas.microsoft.com/office/drawing/2014/main" id="{7D65F19F-6DA6-4AC9-8071-B15237A27581}"/>
              </a:ext>
            </a:extLst>
          </p:cNvPr>
          <p:cNvSpPr/>
          <p:nvPr/>
        </p:nvSpPr>
        <p:spPr>
          <a:xfrm>
            <a:off x="338229" y="2490010"/>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4</a:t>
            </a:r>
          </a:p>
        </p:txBody>
      </p:sp>
      <p:sp>
        <p:nvSpPr>
          <p:cNvPr id="30" name="Arrow: Pentagon 29">
            <a:extLst>
              <a:ext uri="{FF2B5EF4-FFF2-40B4-BE49-F238E27FC236}">
                <a16:creationId xmlns:a16="http://schemas.microsoft.com/office/drawing/2014/main" id="{69517D6B-42E8-4B49-A311-E1D70EE18271}"/>
              </a:ext>
            </a:extLst>
          </p:cNvPr>
          <p:cNvSpPr/>
          <p:nvPr/>
        </p:nvSpPr>
        <p:spPr>
          <a:xfrm>
            <a:off x="325511" y="2952978"/>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5</a:t>
            </a:r>
          </a:p>
        </p:txBody>
      </p:sp>
      <p:sp>
        <p:nvSpPr>
          <p:cNvPr id="31" name="Arrow: Pentagon 30">
            <a:extLst>
              <a:ext uri="{FF2B5EF4-FFF2-40B4-BE49-F238E27FC236}">
                <a16:creationId xmlns:a16="http://schemas.microsoft.com/office/drawing/2014/main" id="{AA866160-E6F8-427C-811D-968AE44A6D83}"/>
              </a:ext>
            </a:extLst>
          </p:cNvPr>
          <p:cNvSpPr/>
          <p:nvPr/>
        </p:nvSpPr>
        <p:spPr>
          <a:xfrm>
            <a:off x="325511" y="3410180"/>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6</a:t>
            </a:r>
          </a:p>
        </p:txBody>
      </p:sp>
      <p:sp>
        <p:nvSpPr>
          <p:cNvPr id="32" name="Arrow: Pentagon 31">
            <a:extLst>
              <a:ext uri="{FF2B5EF4-FFF2-40B4-BE49-F238E27FC236}">
                <a16:creationId xmlns:a16="http://schemas.microsoft.com/office/drawing/2014/main" id="{96D429C8-6A6B-42A6-9FE5-A1C72021714F}"/>
              </a:ext>
            </a:extLst>
          </p:cNvPr>
          <p:cNvSpPr/>
          <p:nvPr/>
        </p:nvSpPr>
        <p:spPr>
          <a:xfrm>
            <a:off x="325510" y="3876989"/>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7</a:t>
            </a:r>
          </a:p>
        </p:txBody>
      </p:sp>
      <p:sp>
        <p:nvSpPr>
          <p:cNvPr id="33" name="Arrow: Pentagon 32">
            <a:extLst>
              <a:ext uri="{FF2B5EF4-FFF2-40B4-BE49-F238E27FC236}">
                <a16:creationId xmlns:a16="http://schemas.microsoft.com/office/drawing/2014/main" id="{23362ABC-3353-4A31-BECE-68346B77DE7B}"/>
              </a:ext>
            </a:extLst>
          </p:cNvPr>
          <p:cNvSpPr/>
          <p:nvPr/>
        </p:nvSpPr>
        <p:spPr>
          <a:xfrm>
            <a:off x="338229" y="4340542"/>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8</a:t>
            </a:r>
          </a:p>
        </p:txBody>
      </p:sp>
      <p:sp>
        <p:nvSpPr>
          <p:cNvPr id="34" name="Arrow: Pentagon 33">
            <a:extLst>
              <a:ext uri="{FF2B5EF4-FFF2-40B4-BE49-F238E27FC236}">
                <a16:creationId xmlns:a16="http://schemas.microsoft.com/office/drawing/2014/main" id="{85418881-78E2-443F-A85B-1B5C8D1FF2A2}"/>
              </a:ext>
            </a:extLst>
          </p:cNvPr>
          <p:cNvSpPr/>
          <p:nvPr/>
        </p:nvSpPr>
        <p:spPr>
          <a:xfrm>
            <a:off x="311884" y="4890012"/>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9</a:t>
            </a:r>
          </a:p>
        </p:txBody>
      </p:sp>
      <p:sp>
        <p:nvSpPr>
          <p:cNvPr id="3" name="Arrow: Pentagon 33">
            <a:extLst>
              <a:ext uri="{FF2B5EF4-FFF2-40B4-BE49-F238E27FC236}">
                <a16:creationId xmlns:a16="http://schemas.microsoft.com/office/drawing/2014/main" id="{D7867F46-CA64-D0B2-D041-3A28C3C77B7A}"/>
              </a:ext>
            </a:extLst>
          </p:cNvPr>
          <p:cNvSpPr/>
          <p:nvPr/>
        </p:nvSpPr>
        <p:spPr>
          <a:xfrm>
            <a:off x="311885" y="5492746"/>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10</a:t>
            </a:r>
          </a:p>
        </p:txBody>
      </p:sp>
      <p:sp>
        <p:nvSpPr>
          <p:cNvPr id="5" name="Arrow: Pentagon 33">
            <a:extLst>
              <a:ext uri="{FF2B5EF4-FFF2-40B4-BE49-F238E27FC236}">
                <a16:creationId xmlns:a16="http://schemas.microsoft.com/office/drawing/2014/main" id="{85D891BF-A307-B05B-56F7-2E3323A73798}"/>
              </a:ext>
            </a:extLst>
          </p:cNvPr>
          <p:cNvSpPr/>
          <p:nvPr/>
        </p:nvSpPr>
        <p:spPr>
          <a:xfrm>
            <a:off x="325507" y="5985941"/>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11</a:t>
            </a:r>
          </a:p>
        </p:txBody>
      </p:sp>
      <p:sp>
        <p:nvSpPr>
          <p:cNvPr id="4" name="Arrow: Pentagon 33">
            <a:extLst>
              <a:ext uri="{FF2B5EF4-FFF2-40B4-BE49-F238E27FC236}">
                <a16:creationId xmlns:a16="http://schemas.microsoft.com/office/drawing/2014/main" id="{4C158B3D-01CE-8A8D-5B20-478FDCBC36FD}"/>
              </a:ext>
            </a:extLst>
          </p:cNvPr>
          <p:cNvSpPr/>
          <p:nvPr/>
        </p:nvSpPr>
        <p:spPr>
          <a:xfrm>
            <a:off x="325506" y="6430587"/>
            <a:ext cx="636413" cy="335107"/>
          </a:xfrm>
          <a:prstGeom prst="homePlate">
            <a:avLst/>
          </a:prstGeom>
          <a:solidFill>
            <a:srgbClr val="025073"/>
          </a:solidFill>
          <a:effectLst>
            <a:outerShdw dist="114300" dir="2700000" sx="88000" sy="88000" algn="tl"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mj-lt"/>
              </a:rPr>
              <a:t>12</a:t>
            </a:r>
          </a:p>
        </p:txBody>
      </p:sp>
      <p:pic>
        <p:nvPicPr>
          <p:cNvPr id="6" name="Picture 5" descr="A close up of a sign&#10;&#10;Description automatically generated">
            <a:extLst>
              <a:ext uri="{FF2B5EF4-FFF2-40B4-BE49-F238E27FC236}">
                <a16:creationId xmlns:a16="http://schemas.microsoft.com/office/drawing/2014/main" id="{11541543-D08F-058A-717F-E9D33B5112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7" name="Picture 6">
            <a:extLst>
              <a:ext uri="{FF2B5EF4-FFF2-40B4-BE49-F238E27FC236}">
                <a16:creationId xmlns:a16="http://schemas.microsoft.com/office/drawing/2014/main" id="{54E06D33-AF75-0531-633A-F0E78ECF60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8" name="Title 1">
            <a:extLst>
              <a:ext uri="{FF2B5EF4-FFF2-40B4-BE49-F238E27FC236}">
                <a16:creationId xmlns:a16="http://schemas.microsoft.com/office/drawing/2014/main" id="{FF527559-E323-DB4C-2B6B-80DB1E8A59C2}"/>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err="1">
                <a:solidFill>
                  <a:schemeClr val="bg1"/>
                </a:solidFill>
                <a:ea typeface="+mn-ea"/>
                <a:cs typeface="+mn-cs"/>
              </a:rPr>
              <a:t>AfN</a:t>
            </a:r>
            <a:r>
              <a:rPr lang="en-US" sz="2800" dirty="0">
                <a:solidFill>
                  <a:schemeClr val="bg1"/>
                </a:solidFill>
                <a:ea typeface="+mn-ea"/>
                <a:cs typeface="+mn-cs"/>
              </a:rPr>
              <a:t> Guideline Documents</a:t>
            </a:r>
          </a:p>
        </p:txBody>
      </p:sp>
    </p:spTree>
    <p:extLst>
      <p:ext uri="{BB962C8B-B14F-4D97-AF65-F5344CB8AC3E}">
        <p14:creationId xmlns:p14="http://schemas.microsoft.com/office/powerpoint/2010/main" val="2964362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9887-4AB7-FC47-910D-EE40973E6E12}"/>
              </a:ext>
            </a:extLst>
          </p:cNvPr>
          <p:cNvSpPr>
            <a:spLocks noGrp="1"/>
          </p:cNvSpPr>
          <p:nvPr>
            <p:ph type="title"/>
          </p:nvPr>
        </p:nvSpPr>
        <p:spPr/>
        <p:txBody>
          <a:bodyPr/>
          <a:lstStyle/>
          <a:p>
            <a:r>
              <a:rPr lang="en-AU" dirty="0"/>
              <a:t>The Econd</a:t>
            </a:r>
            <a:r>
              <a:rPr lang="en-AU" baseline="30000" dirty="0"/>
              <a:t>® </a:t>
            </a:r>
            <a:r>
              <a:rPr lang="en-AU" dirty="0"/>
              <a:t>and Pcond</a:t>
            </a:r>
          </a:p>
        </p:txBody>
      </p:sp>
      <p:sp>
        <p:nvSpPr>
          <p:cNvPr id="4" name="Slide Number Placeholder 3">
            <a:extLst>
              <a:ext uri="{FF2B5EF4-FFF2-40B4-BE49-F238E27FC236}">
                <a16:creationId xmlns:a16="http://schemas.microsoft.com/office/drawing/2014/main" id="{2EFF2FF0-5D0F-2A46-857B-3F1D198713F3}"/>
              </a:ext>
            </a:extLst>
          </p:cNvPr>
          <p:cNvSpPr>
            <a:spLocks noGrp="1"/>
          </p:cNvSpPr>
          <p:nvPr>
            <p:ph type="sldNum" sz="quarter" idx="12"/>
          </p:nvPr>
        </p:nvSpPr>
        <p:spPr/>
        <p:txBody>
          <a:bodyPr/>
          <a:lstStyle/>
          <a:p>
            <a:fld id="{20550A7E-0215-EA48-A579-C9E7E81A0714}" type="slidenum">
              <a:rPr lang="en-AU" smtClean="0"/>
              <a:t>24</a:t>
            </a:fld>
            <a:endParaRPr lang="en-AU"/>
          </a:p>
        </p:txBody>
      </p:sp>
      <p:pic>
        <p:nvPicPr>
          <p:cNvPr id="7" name="Content Placeholder 6" descr="Chart, line chart&#10;&#10;Description automatically generated">
            <a:extLst>
              <a:ext uri="{FF2B5EF4-FFF2-40B4-BE49-F238E27FC236}">
                <a16:creationId xmlns:a16="http://schemas.microsoft.com/office/drawing/2014/main" id="{84FCE358-AD88-DF40-AA04-0D63D28B9BB9}"/>
              </a:ext>
            </a:extLst>
          </p:cNvPr>
          <p:cNvPicPr>
            <a:picLocks noGrp="1" noChangeAspect="1"/>
          </p:cNvPicPr>
          <p:nvPr>
            <p:ph idx="1"/>
          </p:nvPr>
        </p:nvPicPr>
        <p:blipFill>
          <a:blip r:embed="rId2"/>
          <a:stretch>
            <a:fillRect/>
          </a:stretch>
        </p:blipFill>
        <p:spPr>
          <a:xfrm>
            <a:off x="628650" y="1613050"/>
            <a:ext cx="7886700" cy="4179587"/>
          </a:xfrm>
        </p:spPr>
      </p:pic>
      <p:pic>
        <p:nvPicPr>
          <p:cNvPr id="3" name="Picture 2" descr="A close up of a sign&#10;&#10;Description automatically generated">
            <a:extLst>
              <a:ext uri="{FF2B5EF4-FFF2-40B4-BE49-F238E27FC236}">
                <a16:creationId xmlns:a16="http://schemas.microsoft.com/office/drawing/2014/main" id="{3680F5EE-965D-45F7-9905-2E1E8FB991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spTree>
    <p:extLst>
      <p:ext uri="{BB962C8B-B14F-4D97-AF65-F5344CB8AC3E}">
        <p14:creationId xmlns:p14="http://schemas.microsoft.com/office/powerpoint/2010/main" val="2721390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9EB5-77F3-D145-8F91-C16296330D86}"/>
              </a:ext>
            </a:extLst>
          </p:cNvPr>
          <p:cNvSpPr>
            <a:spLocks noGrp="1"/>
          </p:cNvSpPr>
          <p:nvPr>
            <p:ph type="title"/>
          </p:nvPr>
        </p:nvSpPr>
        <p:spPr>
          <a:xfrm>
            <a:off x="2389705" y="150449"/>
            <a:ext cx="4730243" cy="806128"/>
          </a:xfrm>
        </p:spPr>
        <p:txBody>
          <a:bodyPr>
            <a:normAutofit/>
          </a:bodyPr>
          <a:lstStyle/>
          <a:p>
            <a:r>
              <a:rPr lang="en-US" dirty="0"/>
              <a:t>Using Historic Data</a:t>
            </a:r>
          </a:p>
        </p:txBody>
      </p:sp>
      <p:graphicFrame>
        <p:nvGraphicFramePr>
          <p:cNvPr id="4" name="Diagram 3">
            <a:extLst>
              <a:ext uri="{FF2B5EF4-FFF2-40B4-BE49-F238E27FC236}">
                <a16:creationId xmlns:a16="http://schemas.microsoft.com/office/drawing/2014/main" id="{E09D07C8-6460-DF44-BE64-9983F7A76D9A}"/>
              </a:ext>
            </a:extLst>
          </p:cNvPr>
          <p:cNvGraphicFramePr/>
          <p:nvPr/>
        </p:nvGraphicFramePr>
        <p:xfrm>
          <a:off x="220459" y="1074817"/>
          <a:ext cx="4022534" cy="1465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BC11E4D1-3A3B-674D-9A2A-E6668D419FB4}"/>
              </a:ext>
            </a:extLst>
          </p:cNvPr>
          <p:cNvGraphicFramePr/>
          <p:nvPr/>
        </p:nvGraphicFramePr>
        <p:xfrm>
          <a:off x="4660433" y="1074817"/>
          <a:ext cx="4306980" cy="16321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Chart 9">
            <a:extLst>
              <a:ext uri="{FF2B5EF4-FFF2-40B4-BE49-F238E27FC236}">
                <a16:creationId xmlns:a16="http://schemas.microsoft.com/office/drawing/2014/main" id="{B7DADB50-1B39-5F47-BAEE-262CA8C64AFF}"/>
              </a:ext>
            </a:extLst>
          </p:cNvPr>
          <p:cNvGraphicFramePr>
            <a:graphicFrameLocks/>
          </p:cNvGraphicFramePr>
          <p:nvPr/>
        </p:nvGraphicFramePr>
        <p:xfrm>
          <a:off x="4584165" y="3272724"/>
          <a:ext cx="4383248" cy="221247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39166362-2273-7647-88E7-8943B7C2BE83}"/>
              </a:ext>
            </a:extLst>
          </p:cNvPr>
          <p:cNvGraphicFramePr>
            <a:graphicFrameLocks/>
          </p:cNvGraphicFramePr>
          <p:nvPr/>
        </p:nvGraphicFramePr>
        <p:xfrm>
          <a:off x="75736" y="3272724"/>
          <a:ext cx="4584697" cy="2212476"/>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3850745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9EB5-77F3-D145-8F91-C16296330D86}"/>
              </a:ext>
            </a:extLst>
          </p:cNvPr>
          <p:cNvSpPr>
            <a:spLocks noGrp="1"/>
          </p:cNvSpPr>
          <p:nvPr>
            <p:ph type="title"/>
          </p:nvPr>
        </p:nvSpPr>
        <p:spPr>
          <a:xfrm>
            <a:off x="2428235" y="399158"/>
            <a:ext cx="4730243" cy="806128"/>
          </a:xfrm>
        </p:spPr>
        <p:txBody>
          <a:bodyPr>
            <a:normAutofit/>
          </a:bodyPr>
          <a:lstStyle/>
          <a:p>
            <a:r>
              <a:rPr lang="en-US" dirty="0"/>
              <a:t>Condition Targets</a:t>
            </a:r>
          </a:p>
        </p:txBody>
      </p:sp>
      <p:graphicFrame>
        <p:nvGraphicFramePr>
          <p:cNvPr id="9" name="Chart 8">
            <a:extLst>
              <a:ext uri="{FF2B5EF4-FFF2-40B4-BE49-F238E27FC236}">
                <a16:creationId xmlns:a16="http://schemas.microsoft.com/office/drawing/2014/main" id="{D5C312E0-1881-7344-949B-1CAC8DD2D07C}"/>
              </a:ext>
            </a:extLst>
          </p:cNvPr>
          <p:cNvGraphicFramePr/>
          <p:nvPr/>
        </p:nvGraphicFramePr>
        <p:xfrm>
          <a:off x="1826808" y="3429000"/>
          <a:ext cx="5739765" cy="267017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5AB35C5-B8B3-A440-86FF-BB7A509D443D}"/>
              </a:ext>
            </a:extLst>
          </p:cNvPr>
          <p:cNvSpPr txBox="1"/>
          <p:nvPr/>
        </p:nvSpPr>
        <p:spPr>
          <a:xfrm>
            <a:off x="248526" y="1297224"/>
            <a:ext cx="8666874" cy="185435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Describes the realistically attainable condition for a given asset</a:t>
            </a:r>
          </a:p>
          <a:p>
            <a:endParaRPr lang="en-US" sz="1050" dirty="0">
              <a:latin typeface="+mj-lt"/>
            </a:endParaRPr>
          </a:p>
          <a:p>
            <a:pPr marL="285750" indent="-285750">
              <a:buFont typeface="Arial" panose="020B0604020202020204" pitchFamily="34" charset="0"/>
              <a:buChar char="•"/>
            </a:pPr>
            <a:r>
              <a:rPr lang="en-AU" sz="1800" dirty="0">
                <a:effectLst/>
                <a:latin typeface="+mj-lt"/>
                <a:ea typeface="Calibri" panose="020F0502020204030204" pitchFamily="34" charset="0"/>
                <a:cs typeface="Calibri" panose="020F0502020204030204" pitchFamily="34" charset="0"/>
              </a:rPr>
              <a:t>The ‘target condition’ might be the same as reference condition where the goal is to fully restore an asset to its original condition (for example in a nature reserve).  </a:t>
            </a:r>
          </a:p>
          <a:p>
            <a:endParaRPr lang="en-AU" sz="1050" dirty="0">
              <a:effectLst/>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sz="1800" dirty="0">
                <a:effectLst/>
                <a:latin typeface="+mj-lt"/>
                <a:ea typeface="Calibri" panose="020F0502020204030204" pitchFamily="34" charset="0"/>
                <a:cs typeface="Calibri" panose="020F0502020204030204" pitchFamily="34" charset="0"/>
              </a:rPr>
              <a:t>However, in the vast majority of Accounts, the target condition will be less than the reference condition, sometimes significantly.</a:t>
            </a:r>
            <a:endParaRPr lang="en-US" dirty="0">
              <a:latin typeface="+mj-lt"/>
            </a:endParaRPr>
          </a:p>
        </p:txBody>
      </p:sp>
      <p:pic>
        <p:nvPicPr>
          <p:cNvPr id="4" name="Picture 3" descr="A close up of a sign&#10;&#10;Description automatically generated">
            <a:extLst>
              <a:ext uri="{FF2B5EF4-FFF2-40B4-BE49-F238E27FC236}">
                <a16:creationId xmlns:a16="http://schemas.microsoft.com/office/drawing/2014/main" id="{322DAA6D-F6D3-E020-FB96-9C2397C399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spTree>
    <p:extLst>
      <p:ext uri="{BB962C8B-B14F-4D97-AF65-F5344CB8AC3E}">
        <p14:creationId xmlns:p14="http://schemas.microsoft.com/office/powerpoint/2010/main" val="3283053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AA9EEB84-AD93-BE4D-83AE-DF9129AA16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3" name="Picture 2">
            <a:extLst>
              <a:ext uri="{FF2B5EF4-FFF2-40B4-BE49-F238E27FC236}">
                <a16:creationId xmlns:a16="http://schemas.microsoft.com/office/drawing/2014/main" id="{A87294FF-42B4-B147-9305-7708FA6653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4" name="Title 1">
            <a:extLst>
              <a:ext uri="{FF2B5EF4-FFF2-40B4-BE49-F238E27FC236}">
                <a16:creationId xmlns:a16="http://schemas.microsoft.com/office/drawing/2014/main" id="{D19021EC-3C7E-5A4A-B1ED-16ECC94681A1}"/>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err="1">
                <a:solidFill>
                  <a:schemeClr val="bg1"/>
                </a:solidFill>
                <a:ea typeface="+mn-ea"/>
                <a:cs typeface="+mn-cs"/>
              </a:rPr>
              <a:t>AfN</a:t>
            </a:r>
            <a:r>
              <a:rPr lang="en-US" sz="2800" b="1" dirty="0">
                <a:solidFill>
                  <a:schemeClr val="bg1"/>
                </a:solidFill>
                <a:ea typeface="+mn-ea"/>
                <a:cs typeface="+mn-cs"/>
              </a:rPr>
              <a:t> </a:t>
            </a:r>
            <a:r>
              <a:rPr lang="en-US" sz="2800" dirty="0">
                <a:solidFill>
                  <a:schemeClr val="bg1"/>
                </a:solidFill>
                <a:ea typeface="+mn-ea"/>
                <a:cs typeface="+mn-cs"/>
              </a:rPr>
              <a:t>Counterfactual</a:t>
            </a:r>
            <a:r>
              <a:rPr lang="en-US" sz="2800" b="1" dirty="0">
                <a:solidFill>
                  <a:schemeClr val="bg1"/>
                </a:solidFill>
                <a:ea typeface="+mn-ea"/>
                <a:cs typeface="+mn-cs"/>
              </a:rPr>
              <a:t> Guidelines</a:t>
            </a:r>
          </a:p>
        </p:txBody>
      </p:sp>
      <p:pic>
        <p:nvPicPr>
          <p:cNvPr id="7" name="Picture 6">
            <a:extLst>
              <a:ext uri="{FF2B5EF4-FFF2-40B4-BE49-F238E27FC236}">
                <a16:creationId xmlns:a16="http://schemas.microsoft.com/office/drawing/2014/main" id="{1F6AB359-70BB-4D47-8D80-43509458D0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2487" y="1143001"/>
            <a:ext cx="3815143" cy="5402180"/>
          </a:xfrm>
          <a:prstGeom prst="rect">
            <a:avLst/>
          </a:prstGeom>
          <a:ln>
            <a:solidFill>
              <a:srgbClr val="025073"/>
            </a:solidFill>
          </a:ln>
        </p:spPr>
      </p:pic>
      <p:sp>
        <p:nvSpPr>
          <p:cNvPr id="9" name="TextBox 8">
            <a:extLst>
              <a:ext uri="{FF2B5EF4-FFF2-40B4-BE49-F238E27FC236}">
                <a16:creationId xmlns:a16="http://schemas.microsoft.com/office/drawing/2014/main" id="{0A26CBAB-6049-4749-B72A-D725556570F8}"/>
              </a:ext>
            </a:extLst>
          </p:cNvPr>
          <p:cNvSpPr txBox="1"/>
          <p:nvPr/>
        </p:nvSpPr>
        <p:spPr>
          <a:xfrm>
            <a:off x="4272464" y="1291405"/>
            <a:ext cx="4419119" cy="5105372"/>
          </a:xfrm>
          <a:prstGeom prst="rect">
            <a:avLst/>
          </a:prstGeom>
          <a:noFill/>
        </p:spPr>
        <p:txBody>
          <a:bodyPr wrap="square" rtlCol="0">
            <a:spAutoFit/>
          </a:bodyPr>
          <a:lstStyle/>
          <a:p>
            <a:pPr>
              <a:spcBef>
                <a:spcPts val="600"/>
              </a:spcBef>
              <a:spcAft>
                <a:spcPts val="600"/>
              </a:spcAft>
            </a:pPr>
            <a:r>
              <a:rPr lang="en-US" b="1" dirty="0">
                <a:latin typeface="+mj-lt"/>
              </a:rPr>
              <a:t>Key Points</a:t>
            </a:r>
          </a:p>
          <a:p>
            <a:pPr marL="285750" indent="-285750" algn="just">
              <a:lnSpc>
                <a:spcPct val="120000"/>
              </a:lnSpc>
              <a:spcBef>
                <a:spcPts val="600"/>
              </a:spcBef>
              <a:spcAft>
                <a:spcPts val="600"/>
              </a:spcAft>
              <a:buFont typeface="Arial" panose="020B0604020202020204" pitchFamily="34" charset="0"/>
              <a:buChar char="•"/>
            </a:pPr>
            <a:r>
              <a:rPr lang="en-AU" dirty="0">
                <a:latin typeface="Calibri Light" panose="020F0302020204030204" pitchFamily="34" charset="0"/>
                <a:ea typeface="Calibri" panose="020F0502020204030204" pitchFamily="34" charset="0"/>
                <a:cs typeface="Calibri" panose="020F0502020204030204" pitchFamily="34" charset="0"/>
              </a:rPr>
              <a:t>I</a:t>
            </a:r>
            <a:r>
              <a:rPr lang="en-AU" sz="1800" dirty="0">
                <a:effectLst/>
                <a:latin typeface="Calibri Light" panose="020F0302020204030204" pitchFamily="34" charset="0"/>
                <a:ea typeface="Calibri" panose="020F0502020204030204" pitchFamily="34" charset="0"/>
                <a:cs typeface="Calibri" panose="020F0502020204030204" pitchFamily="34" charset="0"/>
              </a:rPr>
              <a:t>f a Proponent wants to make a </a:t>
            </a:r>
            <a:r>
              <a:rPr lang="en-AU" sz="1800" b="1" u="sng" dirty="0">
                <a:effectLst/>
                <a:latin typeface="Calibri Light" panose="020F0302020204030204" pitchFamily="34" charset="0"/>
                <a:ea typeface="Calibri" panose="020F0502020204030204" pitchFamily="34" charset="0"/>
                <a:cs typeface="Calibri" panose="020F0502020204030204" pitchFamily="34" charset="0"/>
              </a:rPr>
              <a:t>public claim</a:t>
            </a:r>
            <a:r>
              <a:rPr lang="en-AU" sz="1800" dirty="0">
                <a:effectLst/>
                <a:latin typeface="Calibri Light" panose="020F0302020204030204" pitchFamily="34" charset="0"/>
                <a:ea typeface="Calibri" panose="020F0502020204030204" pitchFamily="34" charset="0"/>
                <a:cs typeface="Calibri" panose="020F0502020204030204" pitchFamily="34" charset="0"/>
              </a:rPr>
              <a:t> about the outcomes of a specific management impact or intervention, then they require counterfactual analysis to substantiate and have confidence in the claim. </a:t>
            </a:r>
          </a:p>
          <a:p>
            <a:pPr marL="285750" indent="-285750" algn="just">
              <a:lnSpc>
                <a:spcPct val="120000"/>
              </a:lnSpc>
              <a:spcBef>
                <a:spcPts val="600"/>
              </a:spcBef>
              <a:spcAft>
                <a:spcPts val="600"/>
              </a:spcAft>
              <a:buFont typeface="Arial" panose="020B0604020202020204" pitchFamily="34" charset="0"/>
              <a:buChar char="•"/>
            </a:pPr>
            <a:r>
              <a:rPr lang="en-AU" sz="1800" dirty="0">
                <a:effectLst/>
                <a:latin typeface="Calibri Light" panose="020F0302020204030204" pitchFamily="34" charset="0"/>
                <a:ea typeface="Calibri" panose="020F0502020204030204" pitchFamily="34" charset="0"/>
                <a:cs typeface="Calibri" panose="020F0502020204030204" pitchFamily="34" charset="0"/>
              </a:rPr>
              <a:t>Counterfactual Analysis can be used to underpin the additionality requirements of nature credits.</a:t>
            </a:r>
          </a:p>
          <a:p>
            <a:pPr marL="285750" indent="-285750" algn="just">
              <a:lnSpc>
                <a:spcPct val="120000"/>
              </a:lnSpc>
              <a:spcBef>
                <a:spcPts val="600"/>
              </a:spcBef>
              <a:spcAft>
                <a:spcPts val="600"/>
              </a:spcAft>
              <a:buFont typeface="Arial" panose="020B0604020202020204" pitchFamily="34" charset="0"/>
              <a:buChar char="•"/>
            </a:pPr>
            <a:r>
              <a:rPr lang="en-AU" dirty="0">
                <a:latin typeface="Calibri Light" panose="020F0302020204030204" pitchFamily="34" charset="0"/>
                <a:ea typeface="Calibri" panose="020F0502020204030204" pitchFamily="34" charset="0"/>
                <a:cs typeface="Calibri" panose="020F0502020204030204" pitchFamily="34" charset="0"/>
              </a:rPr>
              <a:t>How to establish cause and effect </a:t>
            </a:r>
          </a:p>
          <a:p>
            <a:pPr marL="800100" lvl="1" indent="-342900" algn="just">
              <a:lnSpc>
                <a:spcPct val="120000"/>
              </a:lnSpc>
              <a:spcBef>
                <a:spcPts val="600"/>
              </a:spcBef>
              <a:spcAft>
                <a:spcPts val="600"/>
              </a:spcAft>
              <a:buFont typeface="+mj-lt"/>
              <a:buAutoNum type="arabicPeriod"/>
            </a:pPr>
            <a:r>
              <a:rPr lang="en-AU" dirty="0">
                <a:effectLst/>
                <a:latin typeface="Calibri Light" panose="020F0302020204030204" pitchFamily="34" charset="0"/>
                <a:ea typeface="Calibri" panose="020F0502020204030204" pitchFamily="34" charset="0"/>
                <a:cs typeface="Calibri" panose="020F0502020204030204" pitchFamily="34" charset="0"/>
              </a:rPr>
              <a:t>Physical </a:t>
            </a:r>
            <a:r>
              <a:rPr lang="en-AU" dirty="0">
                <a:latin typeface="Calibri Light" panose="020F0302020204030204" pitchFamily="34" charset="0"/>
                <a:ea typeface="Calibri" panose="020F0502020204030204" pitchFamily="34" charset="0"/>
                <a:cs typeface="Calibri" panose="020F0502020204030204" pitchFamily="34" charset="0"/>
              </a:rPr>
              <a:t>c</a:t>
            </a:r>
            <a:r>
              <a:rPr lang="en-AU" dirty="0">
                <a:effectLst/>
                <a:latin typeface="Calibri Light" panose="020F0302020204030204" pitchFamily="34" charset="0"/>
                <a:ea typeface="Calibri" panose="020F0502020204030204" pitchFamily="34" charset="0"/>
                <a:cs typeface="Calibri" panose="020F0502020204030204" pitchFamily="34" charset="0"/>
              </a:rPr>
              <a:t>ontrol areas</a:t>
            </a:r>
          </a:p>
          <a:p>
            <a:pPr marL="800100" lvl="1" indent="-342900" algn="just">
              <a:lnSpc>
                <a:spcPct val="120000"/>
              </a:lnSpc>
              <a:spcBef>
                <a:spcPts val="600"/>
              </a:spcBef>
              <a:spcAft>
                <a:spcPts val="600"/>
              </a:spcAft>
              <a:buFont typeface="+mj-lt"/>
              <a:buAutoNum type="arabicPeriod"/>
            </a:pPr>
            <a:r>
              <a:rPr lang="en-AU" dirty="0">
                <a:latin typeface="Calibri Light" panose="020F0302020204030204" pitchFamily="34" charset="0"/>
                <a:ea typeface="Calibri" panose="020F0502020204030204" pitchFamily="34" charset="0"/>
                <a:cs typeface="Calibri" panose="020F0502020204030204" pitchFamily="34" charset="0"/>
              </a:rPr>
              <a:t>Scenario modelling</a:t>
            </a:r>
          </a:p>
        </p:txBody>
      </p:sp>
      <p:sp>
        <p:nvSpPr>
          <p:cNvPr id="5" name="Slide Number Placeholder 4">
            <a:extLst>
              <a:ext uri="{FF2B5EF4-FFF2-40B4-BE49-F238E27FC236}">
                <a16:creationId xmlns:a16="http://schemas.microsoft.com/office/drawing/2014/main" id="{EB8AD4E6-0293-8FC2-950D-5DD087E26907}"/>
              </a:ext>
            </a:extLst>
          </p:cNvPr>
          <p:cNvSpPr>
            <a:spLocks noGrp="1"/>
          </p:cNvSpPr>
          <p:nvPr>
            <p:ph type="sldNum" sz="quarter" idx="12"/>
          </p:nvPr>
        </p:nvSpPr>
        <p:spPr/>
        <p:txBody>
          <a:bodyPr/>
          <a:lstStyle/>
          <a:p>
            <a:fld id="{0CF3C098-057A-459F-A7C8-BC4F417EF10C}" type="slidenum">
              <a:rPr lang="en-AU" smtClean="0"/>
              <a:t>27</a:t>
            </a:fld>
            <a:endParaRPr lang="en-AU" dirty="0"/>
          </a:p>
        </p:txBody>
      </p:sp>
    </p:spTree>
    <p:extLst>
      <p:ext uri="{BB962C8B-B14F-4D97-AF65-F5344CB8AC3E}">
        <p14:creationId xmlns:p14="http://schemas.microsoft.com/office/powerpoint/2010/main" val="392127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14C484F1-4B31-4921-B109-AEAF9CF48CF9}"/>
              </a:ext>
            </a:extLst>
          </p:cNvPr>
          <p:cNvSpPr/>
          <p:nvPr/>
        </p:nvSpPr>
        <p:spPr>
          <a:xfrm rot="16200000">
            <a:off x="5852432" y="4298570"/>
            <a:ext cx="408711" cy="1013325"/>
          </a:xfrm>
          <a:prstGeom prst="downArrow">
            <a:avLst>
              <a:gd name="adj1" fmla="val 50000"/>
              <a:gd name="adj2" fmla="val 48488"/>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Title 1"/>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AfN Environmental Account </a:t>
            </a:r>
            <a:br>
              <a:rPr lang="en-US" sz="2800" dirty="0">
                <a:latin typeface="Calibri Light" panose="020F0302020204030204" pitchFamily="34" charset="0"/>
                <a:ea typeface="+mn-ea"/>
                <a:cs typeface="Calibri Light" panose="020F0302020204030204" pitchFamily="34" charset="0"/>
              </a:rPr>
            </a:br>
            <a:r>
              <a:rPr lang="en-US" sz="2800" dirty="0">
                <a:latin typeface="Calibri Light" panose="020F0302020204030204" pitchFamily="34" charset="0"/>
                <a:ea typeface="+mn-ea"/>
                <a:cs typeface="Calibri Light" panose="020F0302020204030204" pitchFamily="34" charset="0"/>
              </a:rPr>
              <a:t>Certification process</a:t>
            </a:r>
          </a:p>
        </p:txBody>
      </p:sp>
      <p:pic>
        <p:nvPicPr>
          <p:cNvPr id="11" name="Picture 10" descr="A close up of a sign&#10;&#10;Description automatically generated">
            <a:extLst>
              <a:ext uri="{FF2B5EF4-FFF2-40B4-BE49-F238E27FC236}">
                <a16:creationId xmlns:a16="http://schemas.microsoft.com/office/drawing/2014/main" id="{48A8DCEA-FCC3-4CB9-A666-5ABDC16BE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
        <p:nvSpPr>
          <p:cNvPr id="19" name="Triangle 18">
            <a:extLst>
              <a:ext uri="{FF2B5EF4-FFF2-40B4-BE49-F238E27FC236}">
                <a16:creationId xmlns:a16="http://schemas.microsoft.com/office/drawing/2014/main" id="{369E8D19-62AA-9045-B76F-97866554D60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Triangle 19">
            <a:extLst>
              <a:ext uri="{FF2B5EF4-FFF2-40B4-BE49-F238E27FC236}">
                <a16:creationId xmlns:a16="http://schemas.microsoft.com/office/drawing/2014/main" id="{FC0599C1-F415-CF47-9C33-5FC048E9752E}"/>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riangle 20">
            <a:extLst>
              <a:ext uri="{FF2B5EF4-FFF2-40B4-BE49-F238E27FC236}">
                <a16:creationId xmlns:a16="http://schemas.microsoft.com/office/drawing/2014/main" id="{D26EE3E1-B5D7-4949-AB03-F9A8AA9B2A38}"/>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riangle 21">
            <a:extLst>
              <a:ext uri="{FF2B5EF4-FFF2-40B4-BE49-F238E27FC236}">
                <a16:creationId xmlns:a16="http://schemas.microsoft.com/office/drawing/2014/main" id="{8D183791-AE38-3644-B70F-22806B2259A2}"/>
              </a:ext>
            </a:extLst>
          </p:cNvPr>
          <p:cNvSpPr/>
          <p:nvPr/>
        </p:nvSpPr>
        <p:spPr>
          <a:xfrm rot="10800000">
            <a:off x="1927481" y="1554080"/>
            <a:ext cx="287337" cy="149225"/>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aphicFrame>
        <p:nvGraphicFramePr>
          <p:cNvPr id="8" name="Table 7">
            <a:extLst>
              <a:ext uri="{FF2B5EF4-FFF2-40B4-BE49-F238E27FC236}">
                <a16:creationId xmlns:a16="http://schemas.microsoft.com/office/drawing/2014/main" id="{7609227E-220B-AE40-AC32-DE168922904B}"/>
              </a:ext>
            </a:extLst>
          </p:cNvPr>
          <p:cNvGraphicFramePr>
            <a:graphicFrameLocks noGrp="1"/>
          </p:cNvGraphicFramePr>
          <p:nvPr>
            <p:extLst>
              <p:ext uri="{D42A27DB-BD31-4B8C-83A1-F6EECF244321}">
                <p14:modId xmlns:p14="http://schemas.microsoft.com/office/powerpoint/2010/main" val="3130036047"/>
              </p:ext>
            </p:extLst>
          </p:nvPr>
        </p:nvGraphicFramePr>
        <p:xfrm>
          <a:off x="1819375" y="1291230"/>
          <a:ext cx="4029387" cy="4570254"/>
        </p:xfrm>
        <a:graphic>
          <a:graphicData uri="http://schemas.openxmlformats.org/drawingml/2006/table">
            <a:tbl>
              <a:tblPr firstRow="1" firstCol="1" bandRow="1"/>
              <a:tblGrid>
                <a:gridCol w="4029387">
                  <a:extLst>
                    <a:ext uri="{9D8B030D-6E8A-4147-A177-3AD203B41FA5}">
                      <a16:colId xmlns:a16="http://schemas.microsoft.com/office/drawing/2014/main" val="885900912"/>
                    </a:ext>
                  </a:extLst>
                </a:gridCol>
              </a:tblGrid>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1.  DESIGN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2076156992"/>
                  </a:ext>
                </a:extLst>
              </a:tr>
              <a:tr h="512572">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Define the purpose &amp; scope of the account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Identify and prioritise environmental asset(s)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Select existing or create new Method(s)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GB"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Use Method(s) to plan stratification, indicators &amp; Reference Benchmarks</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792518718"/>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2756483327"/>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2.  REGISTER</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98632988"/>
                  </a:ext>
                </a:extLst>
              </a:tr>
              <a:tr h="97641">
                <a:tc>
                  <a:txBody>
                    <a:bodyPr/>
                    <a:lstStyle/>
                    <a:p>
                      <a:pPr marL="79375" algn="ctr">
                        <a:lnSpc>
                          <a:spcPct val="115000"/>
                        </a:lnSpc>
                      </a:pPr>
                      <a:r>
                        <a:rPr lang="en-AU" sz="100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Register project with Accounting for Nature Ltd</a:t>
                      </a:r>
                      <a:endParaRPr lang="en-AU" sz="110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1682353925"/>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389063388"/>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3.  BUILD</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603222022"/>
                  </a:ext>
                </a:extLst>
              </a:tr>
              <a:tr h="204764">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Collect data</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Calculate Econd</a:t>
                      </a:r>
                      <a:r>
                        <a:rPr lang="en-AU" sz="1000" baseline="30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4217156055"/>
                  </a:ext>
                </a:extLst>
              </a:tr>
              <a:tr h="69148">
                <a:tc>
                  <a:txBody>
                    <a:bodyPr/>
                    <a:lstStyle/>
                    <a:p>
                      <a:pPr marL="79375" algn="ctr">
                        <a:lnSpc>
                          <a:spcPct val="115000"/>
                        </a:lnSpc>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 </a:t>
                      </a:r>
                      <a:r>
                        <a:rPr lang="en-AU" sz="1100" dirty="0">
                          <a:effectLst/>
                          <a:latin typeface="Calibri Light" panose="020F0302020204030204" pitchFamily="34" charset="0"/>
                          <a:ea typeface="Calibri" panose="020F0502020204030204" pitchFamily="34" charset="0"/>
                          <a:cs typeface="Times New Roman" panose="02020603050405020304" pitchFamily="18" charset="0"/>
                        </a:rPr>
                        <a:t> </a:t>
                      </a:r>
                    </a:p>
                  </a:txBody>
                  <a:tcPr marL="8963" marR="8963" marT="8963" marB="8963" anchor="ctr">
                    <a:lnL>
                      <a:noFill/>
                    </a:lnL>
                    <a:lnR>
                      <a:noFill/>
                    </a:lnR>
                    <a:lnT>
                      <a:noFill/>
                    </a:lnT>
                    <a:lnB>
                      <a:noFill/>
                    </a:lnB>
                    <a:noFill/>
                  </a:tcPr>
                </a:tc>
                <a:extLst>
                  <a:ext uri="{0D108BD9-81ED-4DB2-BD59-A6C34878D82A}">
                    <a16:rowId xmlns:a16="http://schemas.microsoft.com/office/drawing/2014/main" val="315932322"/>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4.  SUBMIT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3797641703"/>
                  </a:ext>
                </a:extLst>
              </a:tr>
              <a:tr h="405449">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Prepare account documentation, including Environmental Account Summary &amp; Information Statement</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Obtain Technical Assessment or independent audit</a:t>
                      </a: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Set Condition Targets (optional)</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786253575"/>
                  </a:ext>
                </a:extLst>
              </a:tr>
              <a:tr h="198811">
                <a:tc>
                  <a:txBody>
                    <a:bodyPr/>
                    <a:lstStyle/>
                    <a:p>
                      <a:pPr marL="79375" algn="ctr">
                        <a:lnSpc>
                          <a:spcPct val="115000"/>
                        </a:lnSpc>
                        <a:spcBef>
                          <a:spcPts val="200"/>
                        </a:spcBef>
                        <a:spcAft>
                          <a:spcPts val="0"/>
                        </a:spcAft>
                      </a:pPr>
                      <a:r>
                        <a:rPr lang="en-AU" sz="1100" dirty="0">
                          <a:effectLst/>
                          <a:latin typeface="Calibri Light" panose="020F0302020204030204" pitchFamily="34" charset="0"/>
                          <a:ea typeface="Calibri" panose="020F0502020204030204" pitchFamily="34" charset="0"/>
                          <a:cs typeface="Times New Roman" panose="02020603050405020304" pitchFamily="18" charset="0"/>
                        </a:rPr>
                        <a:t>Submit for “Self-Assessed” or “Certification” license approval</a:t>
                      </a:r>
                    </a:p>
                  </a:txBody>
                  <a:tcPr marL="8963" marR="8963" marT="8963" marB="8963" anchor="ctr">
                    <a:lnL>
                      <a:noFill/>
                    </a:lnL>
                    <a:lnR>
                      <a:noFill/>
                    </a:lnR>
                    <a:lnT>
                      <a:noFill/>
                    </a:lnT>
                    <a:lnB>
                      <a:noFill/>
                    </a:lnB>
                    <a:solidFill>
                      <a:srgbClr val="FFC000"/>
                    </a:solidFill>
                  </a:tcPr>
                </a:tc>
                <a:extLst>
                  <a:ext uri="{0D108BD9-81ED-4DB2-BD59-A6C34878D82A}">
                    <a16:rowId xmlns:a16="http://schemas.microsoft.com/office/drawing/2014/main" val="534986576"/>
                  </a:ext>
                </a:extLst>
              </a:tr>
              <a:tr h="97641">
                <a:tc>
                  <a:txBody>
                    <a:bodyPr/>
                    <a:lstStyle/>
                    <a:p>
                      <a:pPr marL="79375" algn="ctr">
                        <a:lnSpc>
                          <a:spcPct val="115000"/>
                        </a:lnSpc>
                      </a:pPr>
                      <a:endPar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8963" marR="8963" marT="8963" marB="8963" anchor="ctr">
                    <a:lnL>
                      <a:noFill/>
                    </a:lnL>
                    <a:lnR>
                      <a:noFill/>
                    </a:lnR>
                    <a:lnT>
                      <a:noFill/>
                    </a:lnT>
                    <a:lnB>
                      <a:noFill/>
                    </a:lnB>
                    <a:noFill/>
                  </a:tcPr>
                </a:tc>
                <a:extLst>
                  <a:ext uri="{0D108BD9-81ED-4DB2-BD59-A6C34878D82A}">
                    <a16:rowId xmlns:a16="http://schemas.microsoft.com/office/drawing/2014/main" val="1942783144"/>
                  </a:ext>
                </a:extLst>
              </a:tr>
              <a:tr h="101438">
                <a:tc>
                  <a:txBody>
                    <a:bodyPr/>
                    <a:lstStyle/>
                    <a:p>
                      <a:pPr algn="ctr"/>
                      <a:r>
                        <a:rPr lang="en-AU" sz="1100" b="1" dirty="0">
                          <a:solidFill>
                            <a:srgbClr val="F1AA48"/>
                          </a:solidFill>
                          <a:effectLst/>
                          <a:latin typeface="Calibri Light" panose="020F0302020204030204" pitchFamily="34" charset="0"/>
                          <a:ea typeface="Calibri" panose="020F0502020204030204" pitchFamily="34" charset="0"/>
                          <a:cs typeface="Calibri Light" panose="020F0302020204030204" pitchFamily="34" charset="0"/>
                        </a:rPr>
                        <a:t>5.  MAINTAIN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025073"/>
                    </a:solidFill>
                  </a:tcPr>
                </a:tc>
                <a:extLst>
                  <a:ext uri="{0D108BD9-81ED-4DB2-BD59-A6C34878D82A}">
                    <a16:rowId xmlns:a16="http://schemas.microsoft.com/office/drawing/2014/main" val="749507336"/>
                  </a:ext>
                </a:extLst>
              </a:tr>
              <a:tr h="311886">
                <a:tc>
                  <a:txBody>
                    <a:bodyPr/>
                    <a:lstStyle/>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Maintain active project registration</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Annual Certification Compliance Report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p>
                      <a:pPr marL="79375" algn="ctr">
                        <a:lnSpc>
                          <a:spcPct val="115000"/>
                        </a:lnSpc>
                        <a:spcBef>
                          <a:spcPts val="200"/>
                        </a:spcBef>
                        <a:spcAft>
                          <a:spcPts val="0"/>
                        </a:spcAft>
                      </a:pPr>
                      <a:r>
                        <a:rPr lang="en-AU" sz="1000" dirty="0">
                          <a:solidFill>
                            <a:srgbClr val="FFFFFF"/>
                          </a:solidFill>
                          <a:effectLst/>
                          <a:latin typeface="Calibri Light" panose="020F0302020204030204" pitchFamily="34" charset="0"/>
                          <a:ea typeface="Times New Roman" panose="02020603050405020304" pitchFamily="18" charset="0"/>
                          <a:cs typeface="Calibri Light" panose="020F0302020204030204" pitchFamily="34" charset="0"/>
                        </a:rPr>
                        <a:t>Submit account and audit report (minimum every 5 years) </a:t>
                      </a:r>
                      <a:endParaRPr lang="en-AU" sz="11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8963" marR="8963" marT="8963" marB="8963" anchor="ctr">
                    <a:lnL>
                      <a:noFill/>
                    </a:lnL>
                    <a:lnR>
                      <a:noFill/>
                    </a:lnR>
                    <a:lnT>
                      <a:noFill/>
                    </a:lnT>
                    <a:lnB>
                      <a:noFill/>
                    </a:lnB>
                    <a:solidFill>
                      <a:srgbClr val="909AA8"/>
                    </a:solidFill>
                  </a:tcPr>
                </a:tc>
                <a:extLst>
                  <a:ext uri="{0D108BD9-81ED-4DB2-BD59-A6C34878D82A}">
                    <a16:rowId xmlns:a16="http://schemas.microsoft.com/office/drawing/2014/main" val="2459772371"/>
                  </a:ext>
                </a:extLst>
              </a:tr>
            </a:tbl>
          </a:graphicData>
        </a:graphic>
      </p:graphicFrame>
      <p:sp>
        <p:nvSpPr>
          <p:cNvPr id="24" name="Triangle 23">
            <a:extLst>
              <a:ext uri="{FF2B5EF4-FFF2-40B4-BE49-F238E27FC236}">
                <a16:creationId xmlns:a16="http://schemas.microsoft.com/office/drawing/2014/main" id="{1532BB40-2EAD-B249-881E-04C64FAD5EAA}"/>
              </a:ext>
            </a:extLst>
          </p:cNvPr>
          <p:cNvSpPr/>
          <p:nvPr/>
        </p:nvSpPr>
        <p:spPr>
          <a:xfrm rot="10800000">
            <a:off x="3687481" y="2271440"/>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Triangle 26">
            <a:extLst>
              <a:ext uri="{FF2B5EF4-FFF2-40B4-BE49-F238E27FC236}">
                <a16:creationId xmlns:a16="http://schemas.microsoft.com/office/drawing/2014/main" id="{A934F321-273D-AC48-8C78-82F58CDE8800}"/>
              </a:ext>
            </a:extLst>
          </p:cNvPr>
          <p:cNvSpPr/>
          <p:nvPr/>
        </p:nvSpPr>
        <p:spPr>
          <a:xfrm rot="10800000">
            <a:off x="3687480" y="2823422"/>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Triangle 27">
            <a:extLst>
              <a:ext uri="{FF2B5EF4-FFF2-40B4-BE49-F238E27FC236}">
                <a16:creationId xmlns:a16="http://schemas.microsoft.com/office/drawing/2014/main" id="{F9305561-2423-2049-BBE1-427F67CBBFFD}"/>
              </a:ext>
            </a:extLst>
          </p:cNvPr>
          <p:cNvSpPr/>
          <p:nvPr/>
        </p:nvSpPr>
        <p:spPr>
          <a:xfrm rot="10800000">
            <a:off x="3687480" y="3576357"/>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Triangle 28">
            <a:extLst>
              <a:ext uri="{FF2B5EF4-FFF2-40B4-BE49-F238E27FC236}">
                <a16:creationId xmlns:a16="http://schemas.microsoft.com/office/drawing/2014/main" id="{F0983571-5845-7D43-A392-87309FBE2810}"/>
              </a:ext>
            </a:extLst>
          </p:cNvPr>
          <p:cNvSpPr/>
          <p:nvPr/>
        </p:nvSpPr>
        <p:spPr>
          <a:xfrm rot="10800000">
            <a:off x="3687480" y="4918916"/>
            <a:ext cx="287337" cy="148936"/>
          </a:xfrm>
          <a:prstGeom prst="triangle">
            <a:avLst/>
          </a:prstGeom>
          <a:solidFill>
            <a:srgbClr val="F1AA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U-turn Arrow 29">
            <a:extLst>
              <a:ext uri="{FF2B5EF4-FFF2-40B4-BE49-F238E27FC236}">
                <a16:creationId xmlns:a16="http://schemas.microsoft.com/office/drawing/2014/main" id="{04ED7F6F-0006-1841-8E91-E05253B16F4C}"/>
              </a:ext>
            </a:extLst>
          </p:cNvPr>
          <p:cNvSpPr/>
          <p:nvPr/>
        </p:nvSpPr>
        <p:spPr>
          <a:xfrm rot="16200000">
            <a:off x="218761" y="4060208"/>
            <a:ext cx="2677356" cy="523875"/>
          </a:xfrm>
          <a:prstGeom prst="uturnArrow">
            <a:avLst>
              <a:gd name="adj1" fmla="val 32582"/>
              <a:gd name="adj2" fmla="val 25000"/>
              <a:gd name="adj3" fmla="val 25001"/>
              <a:gd name="adj4" fmla="val 75000"/>
              <a:gd name="adj5" fmla="val 100000"/>
            </a:avLst>
          </a:prstGeom>
          <a:solidFill>
            <a:srgbClr val="EEA9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Text Box 3">
            <a:extLst>
              <a:ext uri="{FF2B5EF4-FFF2-40B4-BE49-F238E27FC236}">
                <a16:creationId xmlns:a16="http://schemas.microsoft.com/office/drawing/2014/main" id="{16823D5F-C4A2-1B40-A945-531233DD6B67}"/>
              </a:ext>
            </a:extLst>
          </p:cNvPr>
          <p:cNvSpPr txBox="1"/>
          <p:nvPr/>
        </p:nvSpPr>
        <p:spPr>
          <a:xfrm rot="16200000">
            <a:off x="317327" y="4352611"/>
            <a:ext cx="2117725" cy="254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AU" sz="1050" dirty="0">
                <a:solidFill>
                  <a:srgbClr val="FFFFFF"/>
                </a:solidFill>
                <a:effectLst/>
                <a:latin typeface="Calibri Light" panose="020F0302020204030204" pitchFamily="34" charset="0"/>
                <a:ea typeface="Calibri" panose="020F0502020204030204" pitchFamily="34" charset="0"/>
                <a:cs typeface="Calibri Light" panose="020F0302020204030204" pitchFamily="34" charset="0"/>
              </a:rPr>
              <a:t>Repeat steps 3 - 5</a:t>
            </a:r>
            <a:endParaRPr lang="en-AU" sz="1200" dirty="0">
              <a:effectLst/>
              <a:latin typeface="Calibri Light" panose="020F0302020204030204" pitchFamily="34" charset="0"/>
              <a:ea typeface="Calibri" panose="020F0502020204030204" pitchFamily="34" charset="0"/>
            </a:endParaRPr>
          </a:p>
        </p:txBody>
      </p:sp>
      <p:pic>
        <p:nvPicPr>
          <p:cNvPr id="23" name="Picture 22" descr="Logo&#10;&#10;Description automatically generated">
            <a:extLst>
              <a:ext uri="{FF2B5EF4-FFF2-40B4-BE49-F238E27FC236}">
                <a16:creationId xmlns:a16="http://schemas.microsoft.com/office/drawing/2014/main" id="{60D965CC-A477-6642-B296-82999D89C135}"/>
              </a:ext>
            </a:extLst>
          </p:cNvPr>
          <p:cNvPicPr>
            <a:picLocks noChangeAspect="1"/>
          </p:cNvPicPr>
          <p:nvPr/>
        </p:nvPicPr>
        <p:blipFill>
          <a:blip r:embed="rId3"/>
          <a:stretch>
            <a:fillRect/>
          </a:stretch>
        </p:blipFill>
        <p:spPr>
          <a:xfrm>
            <a:off x="6748053" y="3921604"/>
            <a:ext cx="1496655" cy="1840567"/>
          </a:xfrm>
          <a:prstGeom prst="rect">
            <a:avLst/>
          </a:prstGeom>
        </p:spPr>
      </p:pic>
      <p:pic>
        <p:nvPicPr>
          <p:cNvPr id="32" name="Picture 31" descr="Logo, company name&#10;&#10;Description automatically generated">
            <a:extLst>
              <a:ext uri="{FF2B5EF4-FFF2-40B4-BE49-F238E27FC236}">
                <a16:creationId xmlns:a16="http://schemas.microsoft.com/office/drawing/2014/main" id="{F7B7BE3E-4CF6-794F-BBAC-CF6B765BF72A}"/>
              </a:ext>
            </a:extLst>
          </p:cNvPr>
          <p:cNvPicPr>
            <a:picLocks noChangeAspect="1"/>
          </p:cNvPicPr>
          <p:nvPr/>
        </p:nvPicPr>
        <p:blipFill>
          <a:blip r:embed="rId4"/>
          <a:stretch>
            <a:fillRect/>
          </a:stretch>
        </p:blipFill>
        <p:spPr>
          <a:xfrm>
            <a:off x="6748053" y="2166928"/>
            <a:ext cx="1496655" cy="1840567"/>
          </a:xfrm>
          <a:prstGeom prst="rect">
            <a:avLst/>
          </a:prstGeom>
        </p:spPr>
      </p:pic>
    </p:spTree>
    <p:extLst>
      <p:ext uri="{BB962C8B-B14F-4D97-AF65-F5344CB8AC3E}">
        <p14:creationId xmlns:p14="http://schemas.microsoft.com/office/powerpoint/2010/main" val="3734574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C7587C-B91B-4CA0-B3EB-37A1513F2288}"/>
              </a:ext>
            </a:extLst>
          </p:cNvPr>
          <p:cNvSpPr txBox="1"/>
          <p:nvPr/>
        </p:nvSpPr>
        <p:spPr>
          <a:xfrm>
            <a:off x="6846163" y="6398162"/>
            <a:ext cx="224742" cy="276999"/>
          </a:xfrm>
          <a:prstGeom prst="rect">
            <a:avLst/>
          </a:prstGeom>
          <a:noFill/>
        </p:spPr>
        <p:txBody>
          <a:bodyPr wrap="none" rtlCol="0">
            <a:spAutoFit/>
          </a:bodyPr>
          <a:lstStyle/>
          <a:p>
            <a:pPr>
              <a:spcAft>
                <a:spcPts val="600"/>
              </a:spcAft>
            </a:pPr>
            <a:r>
              <a:rPr lang="en-AU" sz="1200" dirty="0">
                <a:solidFill>
                  <a:srgbClr val="6C809C"/>
                </a:solidFill>
                <a:latin typeface="Avenir LT Std 35 Light" panose="020B0402020203020204" pitchFamily="34" charset="0"/>
              </a:rPr>
              <a:t> </a:t>
            </a:r>
            <a:endParaRPr lang="en-AU" sz="1200">
              <a:solidFill>
                <a:srgbClr val="6C809C"/>
              </a:solidFill>
              <a:latin typeface="Avenir LT Std 35 Light" panose="020B0402020203020204" pitchFamily="34" charset="0"/>
            </a:endParaRPr>
          </a:p>
        </p:txBody>
      </p:sp>
      <p:sp>
        <p:nvSpPr>
          <p:cNvPr id="21" name="Rectangle 20">
            <a:extLst>
              <a:ext uri="{FF2B5EF4-FFF2-40B4-BE49-F238E27FC236}">
                <a16:creationId xmlns:a16="http://schemas.microsoft.com/office/drawing/2014/main" id="{F75C0AB0-C3CD-42A7-9DC1-5F2D9DF477DE}"/>
              </a:ext>
            </a:extLst>
          </p:cNvPr>
          <p:cNvSpPr/>
          <p:nvPr/>
        </p:nvSpPr>
        <p:spPr>
          <a:xfrm>
            <a:off x="-451717" y="5506700"/>
            <a:ext cx="121295" cy="204414"/>
          </a:xfrm>
          <a:prstGeom prst="rect">
            <a:avLst/>
          </a:prstGeom>
          <a:ln>
            <a:noFill/>
          </a:ln>
        </p:spPr>
        <p:txBody>
          <a:bodyPr vert="horz" lIns="0" tIns="0" rIns="0" bIns="0" rtlCol="0">
            <a:noAutofit/>
          </a:bodyPr>
          <a:lstStyle/>
          <a:p>
            <a:pPr marL="6350" marR="264795" lvl="0" indent="-6350" algn="l" defTabSz="914400" rtl="0" eaLnBrk="1" fontAlgn="auto" latinLnBrk="0" hangingPunct="1">
              <a:lnSpc>
                <a:spcPct val="107000"/>
              </a:lnSpc>
              <a:spcBef>
                <a:spcPts val="0"/>
              </a:spcBef>
              <a:spcAft>
                <a:spcPts val="800"/>
              </a:spcAft>
              <a:buClrTx/>
              <a:buSzTx/>
              <a:buFontTx/>
              <a:buNone/>
              <a:tabLst/>
              <a:defRPr/>
            </a:pPr>
            <a:r>
              <a:rPr kumimoji="0" lang="en-AU" sz="1100" b="0" i="0" u="none" strike="noStrike" kern="1200" cap="none" spc="0" normalizeH="0" baseline="0" noProof="0">
                <a:ln>
                  <a:noFill/>
                </a:ln>
                <a:solidFill>
                  <a:srgbClr val="181717"/>
                </a:solidFill>
                <a:effectLst/>
                <a:uLnTx/>
                <a:uFillTx/>
                <a:latin typeface="Avenir LT Std"/>
                <a:ea typeface="Avenir LT Std"/>
                <a:cs typeface="Avenir LT Std"/>
              </a:rPr>
              <a:t> </a:t>
            </a:r>
          </a:p>
        </p:txBody>
      </p:sp>
      <p:graphicFrame>
        <p:nvGraphicFramePr>
          <p:cNvPr id="30" name="TextBox 3">
            <a:extLst>
              <a:ext uri="{FF2B5EF4-FFF2-40B4-BE49-F238E27FC236}">
                <a16:creationId xmlns:a16="http://schemas.microsoft.com/office/drawing/2014/main" id="{95076BF6-1D11-4A22-9882-1ADA0AA436B5}"/>
              </a:ext>
            </a:extLst>
          </p:cNvPr>
          <p:cNvGraphicFramePr/>
          <p:nvPr/>
        </p:nvGraphicFramePr>
        <p:xfrm>
          <a:off x="1646454" y="1105341"/>
          <a:ext cx="6227546" cy="5569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F2D2A9C-DD2F-7F48-B198-FA4A928C4900}"/>
              </a:ext>
            </a:extLst>
          </p:cNvPr>
          <p:cNvSpPr>
            <a:spLocks noGrp="1"/>
          </p:cNvSpPr>
          <p:nvPr>
            <p:ph type="sldNum" sz="quarter" idx="12"/>
          </p:nvPr>
        </p:nvSpPr>
        <p:spPr/>
        <p:txBody>
          <a:bodyPr/>
          <a:lstStyle/>
          <a:p>
            <a:fld id="{20550A7E-0215-EA48-A579-C9E7E81A0714}" type="slidenum">
              <a:rPr lang="en-AU" smtClean="0"/>
              <a:t>29</a:t>
            </a:fld>
            <a:endParaRPr lang="en-AU"/>
          </a:p>
        </p:txBody>
      </p:sp>
      <p:pic>
        <p:nvPicPr>
          <p:cNvPr id="3" name="Picture 2">
            <a:extLst>
              <a:ext uri="{FF2B5EF4-FFF2-40B4-BE49-F238E27FC236}">
                <a16:creationId xmlns:a16="http://schemas.microsoft.com/office/drawing/2014/main" id="{BFFC98B5-A1F4-F119-1142-A45D931227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5" name="Title 1">
            <a:extLst>
              <a:ext uri="{FF2B5EF4-FFF2-40B4-BE49-F238E27FC236}">
                <a16:creationId xmlns:a16="http://schemas.microsoft.com/office/drawing/2014/main" id="{F801C96B-CFF9-105B-A940-CC25DF7BF082}"/>
              </a:ext>
            </a:extLst>
          </p:cNvPr>
          <p:cNvSpPr txBox="1">
            <a:spLocks/>
          </p:cNvSpPr>
          <p:nvPr/>
        </p:nvSpPr>
        <p:spPr>
          <a:xfrm>
            <a:off x="162487" y="-77524"/>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schemeClr val="bg1"/>
                </a:solidFill>
                <a:ea typeface="+mn-ea"/>
                <a:cs typeface="+mn-cs"/>
              </a:rPr>
              <a:t>What do I need to become certified?</a:t>
            </a:r>
          </a:p>
        </p:txBody>
      </p:sp>
    </p:spTree>
    <p:extLst>
      <p:ext uri="{BB962C8B-B14F-4D97-AF65-F5344CB8AC3E}">
        <p14:creationId xmlns:p14="http://schemas.microsoft.com/office/powerpoint/2010/main" val="110694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0D17E-B6CB-A14F-968D-756A26F9E62B}"/>
              </a:ext>
            </a:extLst>
          </p:cNvPr>
          <p:cNvSpPr>
            <a:spLocks noGrp="1"/>
          </p:cNvSpPr>
          <p:nvPr>
            <p:ph type="title"/>
          </p:nvPr>
        </p:nvSpPr>
        <p:spPr>
          <a:xfrm>
            <a:off x="0" y="365126"/>
            <a:ext cx="9144000" cy="1325563"/>
          </a:xfrm>
          <a:solidFill>
            <a:srgbClr val="025073"/>
          </a:solidFill>
        </p:spPr>
        <p:style>
          <a:lnRef idx="2">
            <a:schemeClr val="accent2"/>
          </a:lnRef>
          <a:fillRef idx="1">
            <a:schemeClr val="lt1"/>
          </a:fillRef>
          <a:effectRef idx="0">
            <a:schemeClr val="accent2"/>
          </a:effectRef>
          <a:fontRef idx="minor">
            <a:schemeClr val="dk1"/>
          </a:fontRef>
        </p:style>
        <p:txBody>
          <a:bodyPr/>
          <a:lstStyle/>
          <a:p>
            <a:pPr algn="ctr"/>
            <a:r>
              <a:rPr lang="en-AU" dirty="0">
                <a:solidFill>
                  <a:schemeClr val="bg1"/>
                </a:solidFill>
                <a:latin typeface="+mj-lt"/>
              </a:rPr>
              <a:t>Objectives of this session</a:t>
            </a:r>
          </a:p>
        </p:txBody>
      </p:sp>
      <p:graphicFrame>
        <p:nvGraphicFramePr>
          <p:cNvPr id="5" name="Content Placeholder 2">
            <a:extLst>
              <a:ext uri="{FF2B5EF4-FFF2-40B4-BE49-F238E27FC236}">
                <a16:creationId xmlns:a16="http://schemas.microsoft.com/office/drawing/2014/main" id="{8210460F-5FA4-4379-A82E-7CA6B5093FA2}"/>
              </a:ext>
            </a:extLst>
          </p:cNvPr>
          <p:cNvGraphicFramePr>
            <a:graphicFrameLocks noGrp="1" noChangeAspect="1"/>
          </p:cNvGraphicFramePr>
          <p:nvPr>
            <p:ph idx="1"/>
            <p:extLst>
              <p:ext uri="{D42A27DB-BD31-4B8C-83A1-F6EECF244321}">
                <p14:modId xmlns:p14="http://schemas.microsoft.com/office/powerpoint/2010/main" val="4096198847"/>
              </p:ext>
            </p:extLst>
          </p:nvPr>
        </p:nvGraphicFramePr>
        <p:xfrm>
          <a:off x="628650" y="1437999"/>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5361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04B23AD-5F18-40A9-A127-DA7671574E5F}"/>
              </a:ext>
            </a:extLst>
          </p:cNvPr>
          <p:cNvSpPr txBox="1"/>
          <p:nvPr/>
        </p:nvSpPr>
        <p:spPr>
          <a:xfrm>
            <a:off x="6923021" y="6589719"/>
            <a:ext cx="1867627" cy="276999"/>
          </a:xfrm>
          <a:prstGeom prst="rect">
            <a:avLst/>
          </a:prstGeom>
          <a:noFill/>
        </p:spPr>
        <p:txBody>
          <a:bodyPr wrap="none" rtlCol="0">
            <a:spAutoFit/>
          </a:bodyPr>
          <a:lstStyle/>
          <a:p>
            <a:r>
              <a:rPr lang="en-AU" sz="1200" dirty="0">
                <a:solidFill>
                  <a:srgbClr val="6C809C"/>
                </a:solidFill>
                <a:latin typeface="+mj-lt"/>
              </a:rPr>
              <a:t>Not for general </a:t>
            </a:r>
            <a:r>
              <a:rPr lang="en-AU" sz="1200" dirty="0" err="1">
                <a:solidFill>
                  <a:srgbClr val="6C809C"/>
                </a:solidFill>
                <a:latin typeface="+mj-lt"/>
              </a:rPr>
              <a:t>distribuion</a:t>
            </a:r>
            <a:endParaRPr lang="en-AU" sz="1200" dirty="0">
              <a:solidFill>
                <a:srgbClr val="6C809C"/>
              </a:solidFill>
              <a:latin typeface="+mj-lt"/>
            </a:endParaRPr>
          </a:p>
        </p:txBody>
      </p:sp>
      <p:sp>
        <p:nvSpPr>
          <p:cNvPr id="3" name="Rectangle: Single Corner Snipped 2">
            <a:extLst>
              <a:ext uri="{FF2B5EF4-FFF2-40B4-BE49-F238E27FC236}">
                <a16:creationId xmlns:a16="http://schemas.microsoft.com/office/drawing/2014/main" id="{A04AE4A1-8CFE-4E35-BC26-A94F4ECE47ED}"/>
              </a:ext>
            </a:extLst>
          </p:cNvPr>
          <p:cNvSpPr/>
          <p:nvPr/>
        </p:nvSpPr>
        <p:spPr>
          <a:xfrm>
            <a:off x="4572000" y="1459675"/>
            <a:ext cx="3266621" cy="4938487"/>
          </a:xfrm>
          <a:prstGeom prst="snip1Rect">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10" name="Rectangle: Single Corner Snipped 9">
            <a:extLst>
              <a:ext uri="{FF2B5EF4-FFF2-40B4-BE49-F238E27FC236}">
                <a16:creationId xmlns:a16="http://schemas.microsoft.com/office/drawing/2014/main" id="{2C0D7EF8-3BC3-4569-9BEE-98390CC3C22D}"/>
              </a:ext>
            </a:extLst>
          </p:cNvPr>
          <p:cNvSpPr/>
          <p:nvPr/>
        </p:nvSpPr>
        <p:spPr>
          <a:xfrm>
            <a:off x="932972" y="1459675"/>
            <a:ext cx="3266621" cy="4938487"/>
          </a:xfrm>
          <a:prstGeom prst="snip1Rect">
            <a:avLst/>
          </a:prstGeom>
          <a:solidFill>
            <a:schemeClr val="bg1"/>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pic>
        <p:nvPicPr>
          <p:cNvPr id="5" name="Picture 4" descr="Logo&#10;&#10;Description automatically generated">
            <a:extLst>
              <a:ext uri="{FF2B5EF4-FFF2-40B4-BE49-F238E27FC236}">
                <a16:creationId xmlns:a16="http://schemas.microsoft.com/office/drawing/2014/main" id="{714617FA-E1B2-4B1F-BF58-C5BF0A3B39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679"/>
          <a:stretch/>
        </p:blipFill>
        <p:spPr>
          <a:xfrm>
            <a:off x="1780362" y="1780626"/>
            <a:ext cx="1802371" cy="2066051"/>
          </a:xfrm>
          <a:prstGeom prst="rect">
            <a:avLst/>
          </a:prstGeom>
        </p:spPr>
      </p:pic>
      <p:sp>
        <p:nvSpPr>
          <p:cNvPr id="12" name="TextBox 11">
            <a:extLst>
              <a:ext uri="{FF2B5EF4-FFF2-40B4-BE49-F238E27FC236}">
                <a16:creationId xmlns:a16="http://schemas.microsoft.com/office/drawing/2014/main" id="{D9034823-2837-452B-8AEE-F41E707E7826}"/>
              </a:ext>
            </a:extLst>
          </p:cNvPr>
          <p:cNvSpPr txBox="1"/>
          <p:nvPr/>
        </p:nvSpPr>
        <p:spPr>
          <a:xfrm>
            <a:off x="4644262" y="3837624"/>
            <a:ext cx="3068847" cy="2554545"/>
          </a:xfrm>
          <a:prstGeom prst="rect">
            <a:avLst/>
          </a:prstGeom>
          <a:noFill/>
        </p:spPr>
        <p:txBody>
          <a:bodyPr wrap="square" rtlCol="0">
            <a:spAutoFit/>
          </a:bodyPr>
          <a:lstStyle/>
          <a:p>
            <a:pPr>
              <a:spcBef>
                <a:spcPts val="1200"/>
              </a:spcBef>
            </a:pPr>
            <a:r>
              <a:rPr lang="en-AU" sz="1400" b="1" dirty="0">
                <a:latin typeface="+mj-lt"/>
                <a:ea typeface="Calibri" panose="020F0502020204030204" pitchFamily="34" charset="0"/>
              </a:rPr>
              <a:t>       TIER 2</a:t>
            </a:r>
          </a:p>
          <a:p>
            <a:pPr marL="285750" indent="-285750">
              <a:spcBef>
                <a:spcPts val="1200"/>
              </a:spcBef>
              <a:buFont typeface="Arial" panose="020B0604020202020204" pitchFamily="34" charset="0"/>
              <a:buChar char="•"/>
            </a:pPr>
            <a:r>
              <a:rPr lang="en-AU" sz="1400" dirty="0">
                <a:latin typeface="+mj-lt"/>
                <a:ea typeface="Calibri" panose="020F0502020204030204" pitchFamily="34" charset="0"/>
              </a:rPr>
              <a:t>For small landholders and others who are not ready / have the budget for independent auditing but that </a:t>
            </a:r>
            <a:r>
              <a:rPr lang="en-AU" sz="1400" b="1" dirty="0">
                <a:latin typeface="+mj-lt"/>
                <a:ea typeface="Calibri" panose="020F0502020204030204" pitchFamily="34" charset="0"/>
              </a:rPr>
              <a:t>want some recognition of their efforts in environmental accounting and/or to inform better land management</a:t>
            </a:r>
            <a:r>
              <a:rPr lang="en-AU" sz="1400" dirty="0">
                <a:latin typeface="+mj-lt"/>
                <a:ea typeface="Calibri" panose="020F0502020204030204" pitchFamily="34" charset="0"/>
              </a:rPr>
              <a:t>.</a:t>
            </a:r>
          </a:p>
          <a:p>
            <a:pPr marL="285750" indent="-285750">
              <a:spcBef>
                <a:spcPts val="1200"/>
              </a:spcBef>
              <a:buFont typeface="Arial" panose="020B0604020202020204" pitchFamily="34" charset="0"/>
              <a:buChar char="•"/>
            </a:pPr>
            <a:r>
              <a:rPr lang="en-AU" sz="1400" dirty="0">
                <a:latin typeface="+mj-lt"/>
                <a:ea typeface="Calibri" panose="020F0502020204030204" pitchFamily="34" charset="0"/>
              </a:rPr>
              <a:t>Self-verification &amp; AfN Technical</a:t>
            </a:r>
            <a:br>
              <a:rPr lang="en-AU" sz="1400" dirty="0">
                <a:latin typeface="+mj-lt"/>
                <a:ea typeface="Calibri" panose="020F0502020204030204" pitchFamily="34" charset="0"/>
              </a:rPr>
            </a:br>
            <a:r>
              <a:rPr lang="en-AU" sz="1400" dirty="0">
                <a:latin typeface="+mj-lt"/>
                <a:ea typeface="Calibri" panose="020F0502020204030204" pitchFamily="34" charset="0"/>
              </a:rPr>
              <a:t>Assessment required. </a:t>
            </a:r>
          </a:p>
        </p:txBody>
      </p:sp>
      <p:sp>
        <p:nvSpPr>
          <p:cNvPr id="13" name="TextBox 12">
            <a:extLst>
              <a:ext uri="{FF2B5EF4-FFF2-40B4-BE49-F238E27FC236}">
                <a16:creationId xmlns:a16="http://schemas.microsoft.com/office/drawing/2014/main" id="{98D2F688-49B1-4DC3-A046-786CD84C1BCB}"/>
              </a:ext>
            </a:extLst>
          </p:cNvPr>
          <p:cNvSpPr txBox="1"/>
          <p:nvPr/>
        </p:nvSpPr>
        <p:spPr>
          <a:xfrm>
            <a:off x="932973" y="3837624"/>
            <a:ext cx="3093596" cy="2893100"/>
          </a:xfrm>
          <a:prstGeom prst="rect">
            <a:avLst/>
          </a:prstGeom>
          <a:noFill/>
        </p:spPr>
        <p:txBody>
          <a:bodyPr wrap="square" rtlCol="0">
            <a:spAutoFit/>
          </a:bodyPr>
          <a:lstStyle/>
          <a:p>
            <a:pPr>
              <a:spcBef>
                <a:spcPts val="1200"/>
              </a:spcBef>
            </a:pPr>
            <a:r>
              <a:rPr lang="en-AU" sz="1400" dirty="0">
                <a:latin typeface="Calibri Light" panose="020F0302020204030204" pitchFamily="34" charset="0"/>
                <a:ea typeface="Calibri" panose="020F0502020204030204" pitchFamily="34" charset="0"/>
                <a:cs typeface="Calibri Light" panose="020F0302020204030204" pitchFamily="34" charset="0"/>
              </a:rPr>
              <a:t>       </a:t>
            </a:r>
            <a:r>
              <a:rPr lang="en-AU" sz="1400" b="1" dirty="0">
                <a:effectLst/>
                <a:latin typeface="Calibri Light" panose="020F0302020204030204" pitchFamily="34" charset="0"/>
                <a:ea typeface="Calibri" panose="020F0502020204030204" pitchFamily="34" charset="0"/>
                <a:cs typeface="Calibri Light" panose="020F0302020204030204" pitchFamily="34" charset="0"/>
              </a:rPr>
              <a:t>TIER 1</a:t>
            </a:r>
          </a:p>
          <a:p>
            <a:pPr marL="285750" indent="-285750">
              <a:spcBef>
                <a:spcPts val="1200"/>
              </a:spcBef>
              <a:buFont typeface="Arial" panose="020B0604020202020204" pitchFamily="34" charset="0"/>
              <a:buChar char="•"/>
            </a:pPr>
            <a:r>
              <a:rPr lang="en-AU" sz="1400" dirty="0">
                <a:effectLst/>
                <a:latin typeface="Calibri Light" panose="020F0302020204030204" pitchFamily="34" charset="0"/>
                <a:ea typeface="Calibri" panose="020F0502020204030204" pitchFamily="34" charset="0"/>
                <a:cs typeface="Calibri Light" panose="020F0302020204030204" pitchFamily="34" charset="0"/>
              </a:rPr>
              <a:t>For</a:t>
            </a:r>
            <a:r>
              <a:rPr lang="en-AU" sz="1400" dirty="0">
                <a:latin typeface="Calibri Light" panose="020F0302020204030204" pitchFamily="34" charset="0"/>
                <a:ea typeface="Calibri" panose="020F0502020204030204" pitchFamily="34" charset="0"/>
                <a:cs typeface="Calibri Light" panose="020F0302020204030204" pitchFamily="34" charset="0"/>
              </a:rPr>
              <a:t> those landholders/ organisations that want a trust mark to </a:t>
            </a:r>
            <a:r>
              <a:rPr lang="en-AU" sz="1400" b="1" dirty="0">
                <a:latin typeface="Calibri Light" panose="020F0302020204030204" pitchFamily="34" charset="0"/>
                <a:ea typeface="Calibri" panose="020F0502020204030204" pitchFamily="34" charset="0"/>
                <a:cs typeface="Calibri Light" panose="020F0302020204030204" pitchFamily="34" charset="0"/>
              </a:rPr>
              <a:t>credibly engage in environmental markets, </a:t>
            </a:r>
            <a:r>
              <a:rPr lang="en-AU" sz="1400" dirty="0">
                <a:latin typeface="Calibri Light" panose="020F0302020204030204" pitchFamily="34" charset="0"/>
                <a:ea typeface="Calibri" panose="020F0502020204030204" pitchFamily="34" charset="0"/>
                <a:cs typeface="Calibri Light" panose="020F0302020204030204" pitchFamily="34" charset="0"/>
              </a:rPr>
              <a:t>including: public &amp; private finance (impact investment, carbon-co-benefits, performance grants), consumer products e.g. food &amp; fibre.  </a:t>
            </a:r>
          </a:p>
          <a:p>
            <a:pPr marL="285750" indent="-285750">
              <a:spcBef>
                <a:spcPts val="1200"/>
              </a:spcBef>
              <a:buFont typeface="Arial" panose="020B0604020202020204" pitchFamily="34" charset="0"/>
              <a:buChar char="•"/>
            </a:pPr>
            <a:r>
              <a:rPr lang="en-AU" sz="1400" dirty="0">
                <a:latin typeface="Calibri Light" panose="020F0302020204030204" pitchFamily="34" charset="0"/>
                <a:ea typeface="Calibri" panose="020F0502020204030204" pitchFamily="34" charset="0"/>
                <a:cs typeface="Calibri Light" panose="020F0302020204030204" pitchFamily="34" charset="0"/>
              </a:rPr>
              <a:t>Independent third-party </a:t>
            </a:r>
            <a:br>
              <a:rPr lang="en-AU" sz="1400" dirty="0">
                <a:latin typeface="Calibri Light" panose="020F0302020204030204" pitchFamily="34" charset="0"/>
                <a:ea typeface="Calibri" panose="020F0502020204030204" pitchFamily="34" charset="0"/>
                <a:cs typeface="Calibri Light" panose="020F0302020204030204" pitchFamily="34" charset="0"/>
              </a:rPr>
            </a:br>
            <a:r>
              <a:rPr lang="en-AU" sz="1400" dirty="0">
                <a:latin typeface="Calibri Light" panose="020F0302020204030204" pitchFamily="34" charset="0"/>
                <a:ea typeface="Calibri" panose="020F0502020204030204" pitchFamily="34" charset="0"/>
                <a:cs typeface="Calibri Light" panose="020F0302020204030204" pitchFamily="34" charset="0"/>
              </a:rPr>
              <a:t>verification required.  </a:t>
            </a:r>
          </a:p>
          <a:p>
            <a:pPr marL="285750" indent="-285750">
              <a:spcBef>
                <a:spcPts val="1200"/>
              </a:spcBef>
              <a:buFont typeface="Arial" panose="020B0604020202020204" pitchFamily="34" charset="0"/>
              <a:buChar char="•"/>
            </a:pPr>
            <a:endParaRPr lang="en-AU" sz="12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15" name="Picture 14" descr="Logo, company name&#10;&#10;Description automatically generated">
            <a:extLst>
              <a:ext uri="{FF2B5EF4-FFF2-40B4-BE49-F238E27FC236}">
                <a16:creationId xmlns:a16="http://schemas.microsoft.com/office/drawing/2014/main" id="{4D932CA7-196F-461A-B852-444727B521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4251" y="1692395"/>
            <a:ext cx="1699338" cy="1991274"/>
          </a:xfrm>
          <a:prstGeom prst="rect">
            <a:avLst/>
          </a:prstGeom>
        </p:spPr>
      </p:pic>
      <p:pic>
        <p:nvPicPr>
          <p:cNvPr id="16" name="Picture 15" descr="A close up of a sign&#10;&#10;Description automatically generated">
            <a:extLst>
              <a:ext uri="{FF2B5EF4-FFF2-40B4-BE49-F238E27FC236}">
                <a16:creationId xmlns:a16="http://schemas.microsoft.com/office/drawing/2014/main" id="{CDD94B21-73D7-CA4D-B960-396FB0081B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5231" y="-44245"/>
            <a:ext cx="1892370" cy="1220470"/>
          </a:xfrm>
          <a:prstGeom prst="rect">
            <a:avLst/>
          </a:prstGeom>
        </p:spPr>
      </p:pic>
      <p:pic>
        <p:nvPicPr>
          <p:cNvPr id="17" name="Picture 16">
            <a:extLst>
              <a:ext uri="{FF2B5EF4-FFF2-40B4-BE49-F238E27FC236}">
                <a16:creationId xmlns:a16="http://schemas.microsoft.com/office/drawing/2014/main" id="{B943602C-F846-954C-84E6-A23FCE6BCE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7378996" cy="956932"/>
          </a:xfrm>
          <a:prstGeom prst="rect">
            <a:avLst/>
          </a:prstGeom>
        </p:spPr>
      </p:pic>
      <p:sp>
        <p:nvSpPr>
          <p:cNvPr id="19" name="Title 1">
            <a:extLst>
              <a:ext uri="{FF2B5EF4-FFF2-40B4-BE49-F238E27FC236}">
                <a16:creationId xmlns:a16="http://schemas.microsoft.com/office/drawing/2014/main" id="{D19C8C4E-EB8D-5D42-8E17-8E7E03BE358E}"/>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err="1">
                <a:solidFill>
                  <a:schemeClr val="bg1"/>
                </a:solidFill>
                <a:ea typeface="+mn-ea"/>
                <a:cs typeface="+mn-cs"/>
              </a:rPr>
              <a:t>AfN</a:t>
            </a:r>
            <a:r>
              <a:rPr lang="en-US" sz="2800" b="1" dirty="0">
                <a:solidFill>
                  <a:schemeClr val="bg1"/>
                </a:solidFill>
                <a:ea typeface="+mn-ea"/>
                <a:cs typeface="+mn-cs"/>
              </a:rPr>
              <a:t> Certification Options</a:t>
            </a:r>
          </a:p>
        </p:txBody>
      </p:sp>
      <p:sp>
        <p:nvSpPr>
          <p:cNvPr id="2" name="Slide Number Placeholder 1">
            <a:extLst>
              <a:ext uri="{FF2B5EF4-FFF2-40B4-BE49-F238E27FC236}">
                <a16:creationId xmlns:a16="http://schemas.microsoft.com/office/drawing/2014/main" id="{C5062945-F2E4-8A4B-2666-81037D4A2AD0}"/>
              </a:ext>
            </a:extLst>
          </p:cNvPr>
          <p:cNvSpPr>
            <a:spLocks noGrp="1"/>
          </p:cNvSpPr>
          <p:nvPr>
            <p:ph type="sldNum" sz="quarter" idx="12"/>
          </p:nvPr>
        </p:nvSpPr>
        <p:spPr/>
        <p:txBody>
          <a:bodyPr/>
          <a:lstStyle/>
          <a:p>
            <a:fld id="{0CF3C098-057A-459F-A7C8-BC4F417EF10C}" type="slidenum">
              <a:rPr lang="en-AU" smtClean="0"/>
              <a:t>30</a:t>
            </a:fld>
            <a:endParaRPr lang="en-AU" dirty="0"/>
          </a:p>
        </p:txBody>
      </p:sp>
    </p:spTree>
    <p:extLst>
      <p:ext uri="{BB962C8B-B14F-4D97-AF65-F5344CB8AC3E}">
        <p14:creationId xmlns:p14="http://schemas.microsoft.com/office/powerpoint/2010/main" val="4158453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DF9949-1982-48E1-9181-B3EA64312823}"/>
              </a:ext>
            </a:extLst>
          </p:cNvPr>
          <p:cNvSpPr txBox="1"/>
          <p:nvPr/>
        </p:nvSpPr>
        <p:spPr>
          <a:xfrm>
            <a:off x="310234" y="1080185"/>
            <a:ext cx="85176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mj-lt"/>
                <a:ea typeface="+mn-ea"/>
                <a:cs typeface="Helvetica" panose="020B0604020202020204" pitchFamily="34" charset="0"/>
              </a:rPr>
              <a:t>Fee Schedule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mj-lt"/>
              <a:ea typeface="+mn-ea"/>
              <a:cs typeface="Helvetica" panose="020B0604020202020204" pitchFamily="34" charset="0"/>
            </a:endParaRPr>
          </a:p>
        </p:txBody>
      </p:sp>
      <p:pic>
        <p:nvPicPr>
          <p:cNvPr id="15" name="Picture 14">
            <a:extLst>
              <a:ext uri="{FF2B5EF4-FFF2-40B4-BE49-F238E27FC236}">
                <a16:creationId xmlns:a16="http://schemas.microsoft.com/office/drawing/2014/main" id="{624CDE57-CD5C-431A-8A64-E992178FEBAF}"/>
              </a:ext>
            </a:extLst>
          </p:cNvPr>
          <p:cNvPicPr>
            <a:picLocks noChangeAspect="1"/>
          </p:cNvPicPr>
          <p:nvPr/>
        </p:nvPicPr>
        <p:blipFill rotWithShape="1">
          <a:blip r:embed="rId2"/>
          <a:srcRect t="82911" r="385"/>
          <a:stretch/>
        </p:blipFill>
        <p:spPr>
          <a:xfrm>
            <a:off x="-5835" y="5762171"/>
            <a:ext cx="9149835" cy="1095829"/>
          </a:xfrm>
          <a:prstGeom prst="rect">
            <a:avLst/>
          </a:prstGeom>
        </p:spPr>
      </p:pic>
      <p:sp>
        <p:nvSpPr>
          <p:cNvPr id="16" name="TextBox 15">
            <a:extLst>
              <a:ext uri="{FF2B5EF4-FFF2-40B4-BE49-F238E27FC236}">
                <a16:creationId xmlns:a16="http://schemas.microsoft.com/office/drawing/2014/main" id="{96DDE3AD-FC9B-4008-8281-3F6F9C95FA3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3" name="Rectangle 2">
            <a:extLst>
              <a:ext uri="{FF2B5EF4-FFF2-40B4-BE49-F238E27FC236}">
                <a16:creationId xmlns:a16="http://schemas.microsoft.com/office/drawing/2014/main" id="{8A1157D6-774B-324C-BE4F-197BF4626A88}"/>
              </a:ext>
            </a:extLst>
          </p:cNvPr>
          <p:cNvSpPr/>
          <p:nvPr/>
        </p:nvSpPr>
        <p:spPr>
          <a:xfrm>
            <a:off x="1225142" y="5008396"/>
            <a:ext cx="6687880" cy="369332"/>
          </a:xfrm>
          <a:prstGeom prst="rect">
            <a:avLst/>
          </a:prstGeom>
        </p:spPr>
        <p:txBody>
          <a:bodyPr wrap="square">
            <a:spAutoFit/>
          </a:bodyPr>
          <a:lstStyle/>
          <a:p>
            <a:pPr algn="ctr"/>
            <a:r>
              <a:rPr lang="en-AU" dirty="0">
                <a:latin typeface="+mj-lt"/>
              </a:rPr>
              <a:t>https://</a:t>
            </a:r>
            <a:r>
              <a:rPr lang="en-AU" dirty="0" err="1">
                <a:latin typeface="+mj-lt"/>
              </a:rPr>
              <a:t>www.accountingfornature.org</a:t>
            </a:r>
            <a:r>
              <a:rPr lang="en-AU" dirty="0">
                <a:latin typeface="+mj-lt"/>
              </a:rPr>
              <a:t>/key-documents</a:t>
            </a:r>
          </a:p>
        </p:txBody>
      </p:sp>
      <p:sp>
        <p:nvSpPr>
          <p:cNvPr id="5" name="Slide Number Placeholder 4">
            <a:extLst>
              <a:ext uri="{FF2B5EF4-FFF2-40B4-BE49-F238E27FC236}">
                <a16:creationId xmlns:a16="http://schemas.microsoft.com/office/drawing/2014/main" id="{31045394-7B0E-9046-BD18-A89D8A380E6D}"/>
              </a:ext>
            </a:extLst>
          </p:cNvPr>
          <p:cNvSpPr>
            <a:spLocks noGrp="1"/>
          </p:cNvSpPr>
          <p:nvPr>
            <p:ph type="sldNum" sz="quarter" idx="12"/>
          </p:nvPr>
        </p:nvSpPr>
        <p:spPr/>
        <p:txBody>
          <a:bodyPr/>
          <a:lstStyle/>
          <a:p>
            <a:fld id="{20550A7E-0215-EA48-A579-C9E7E81A0714}" type="slidenum">
              <a:rPr lang="en-AU" smtClean="0"/>
              <a:t>31</a:t>
            </a:fld>
            <a:endParaRPr lang="en-AU"/>
          </a:p>
        </p:txBody>
      </p:sp>
      <p:sp>
        <p:nvSpPr>
          <p:cNvPr id="7" name="TextBox 6">
            <a:extLst>
              <a:ext uri="{FF2B5EF4-FFF2-40B4-BE49-F238E27FC236}">
                <a16:creationId xmlns:a16="http://schemas.microsoft.com/office/drawing/2014/main" id="{C7B7068C-23BC-B049-85EB-DD5BA31CDD39}"/>
              </a:ext>
            </a:extLst>
          </p:cNvPr>
          <p:cNvSpPr txBox="1"/>
          <p:nvPr/>
        </p:nvSpPr>
        <p:spPr>
          <a:xfrm>
            <a:off x="1057972" y="2439909"/>
            <a:ext cx="7418965" cy="1938992"/>
          </a:xfrm>
          <a:prstGeom prst="rect">
            <a:avLst/>
          </a:prstGeom>
          <a:noFill/>
        </p:spPr>
        <p:txBody>
          <a:bodyPr wrap="square">
            <a:spAutoFit/>
          </a:bodyPr>
          <a:lstStyle/>
          <a:p>
            <a:pPr algn="ctr"/>
            <a:r>
              <a:rPr lang="en-AU" sz="2000" b="1" dirty="0">
                <a:effectLst/>
                <a:latin typeface="Calibri Light" panose="020F0302020204030204" pitchFamily="34" charset="0"/>
                <a:ea typeface="Calibri" panose="020F0502020204030204" pitchFamily="34" charset="0"/>
              </a:rPr>
              <a:t>The purpose of AfN’s two-tiered certification system is to provide options to the market to suit a range of budgets. </a:t>
            </a:r>
          </a:p>
          <a:p>
            <a:pPr algn="ctr"/>
            <a:endParaRPr lang="en-AU" sz="2000" dirty="0">
              <a:latin typeface="Calibri Light" panose="020F0302020204030204" pitchFamily="34" charset="0"/>
              <a:ea typeface="Calibri" panose="020F0502020204030204" pitchFamily="34" charset="0"/>
            </a:endParaRPr>
          </a:p>
          <a:p>
            <a:pPr algn="ctr"/>
            <a:r>
              <a:rPr lang="en-AU" sz="2000" dirty="0">
                <a:effectLst/>
                <a:latin typeface="Calibri Light" panose="020F0302020204030204" pitchFamily="34" charset="0"/>
                <a:ea typeface="Calibri" panose="020F0502020204030204" pitchFamily="34" charset="0"/>
              </a:rPr>
              <a:t>It provides a pathway for organisations who are not immediately ready to achieve full certification to be recognised for their participation as they progress on their environmental accounting journey. </a:t>
            </a:r>
            <a:endParaRPr lang="en-AU" sz="2000" dirty="0"/>
          </a:p>
        </p:txBody>
      </p:sp>
      <p:pic>
        <p:nvPicPr>
          <p:cNvPr id="2" name="Picture 1" descr="A close up of a sign&#10;&#10;Description automatically generated">
            <a:extLst>
              <a:ext uri="{FF2B5EF4-FFF2-40B4-BE49-F238E27FC236}">
                <a16:creationId xmlns:a16="http://schemas.microsoft.com/office/drawing/2014/main" id="{E165ED3E-768E-7820-4682-EFEF1CCD7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Tree>
    <p:extLst>
      <p:ext uri="{BB962C8B-B14F-4D97-AF65-F5344CB8AC3E}">
        <p14:creationId xmlns:p14="http://schemas.microsoft.com/office/powerpoint/2010/main" val="3659276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67741" y="65700"/>
            <a:ext cx="746760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ea typeface="+mn-ea"/>
                <a:cs typeface="+mn-cs"/>
              </a:rPr>
              <a:t>Online training &amp; assessment system</a:t>
            </a:r>
          </a:p>
        </p:txBody>
      </p:sp>
      <p:sp>
        <p:nvSpPr>
          <p:cNvPr id="20" name="TextBox 19">
            <a:extLst>
              <a:ext uri="{FF2B5EF4-FFF2-40B4-BE49-F238E27FC236}">
                <a16:creationId xmlns:a16="http://schemas.microsoft.com/office/drawing/2014/main" id="{C3FB953D-2C83-4B5C-8FE2-FA1C065C2D2E}"/>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pic>
        <p:nvPicPr>
          <p:cNvPr id="3" name="Picture 2" descr="Graphical user interface, application&#10;&#10;Description automatically generated">
            <a:extLst>
              <a:ext uri="{FF2B5EF4-FFF2-40B4-BE49-F238E27FC236}">
                <a16:creationId xmlns:a16="http://schemas.microsoft.com/office/drawing/2014/main" id="{0A459A06-40D4-254C-8999-A32E9738A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964" y="2139237"/>
            <a:ext cx="5859947" cy="3656644"/>
          </a:xfrm>
          <a:prstGeom prst="rect">
            <a:avLst/>
          </a:prstGeom>
          <a:ln>
            <a:solidFill>
              <a:schemeClr val="tx1"/>
            </a:solidFill>
          </a:ln>
        </p:spPr>
      </p:pic>
      <p:sp>
        <p:nvSpPr>
          <p:cNvPr id="11" name="TextBox 10">
            <a:extLst>
              <a:ext uri="{FF2B5EF4-FFF2-40B4-BE49-F238E27FC236}">
                <a16:creationId xmlns:a16="http://schemas.microsoft.com/office/drawing/2014/main" id="{61235FED-9FC9-1643-888E-F2C5557E49CC}"/>
              </a:ext>
            </a:extLst>
          </p:cNvPr>
          <p:cNvSpPr txBox="1"/>
          <p:nvPr/>
        </p:nvSpPr>
        <p:spPr>
          <a:xfrm>
            <a:off x="1523294" y="6306462"/>
            <a:ext cx="5663224" cy="369332"/>
          </a:xfrm>
          <a:prstGeom prst="rect">
            <a:avLst/>
          </a:prstGeom>
          <a:noFill/>
        </p:spPr>
        <p:txBody>
          <a:bodyPr wrap="square">
            <a:spAutoFit/>
          </a:bodyPr>
          <a:lstStyle/>
          <a:p>
            <a:pPr algn="ctr"/>
            <a:r>
              <a:rPr lang="en-AU" dirty="0">
                <a:latin typeface="+mj-lt"/>
                <a:hlinkClick r:id="rId3"/>
              </a:rPr>
              <a:t>https://accountingfornature-training.thinkific.com/</a:t>
            </a:r>
            <a:r>
              <a:rPr lang="en-AU" dirty="0">
                <a:latin typeface="+mj-lt"/>
              </a:rPr>
              <a:t> </a:t>
            </a:r>
          </a:p>
        </p:txBody>
      </p:sp>
      <p:sp>
        <p:nvSpPr>
          <p:cNvPr id="2" name="Slide Number Placeholder 1">
            <a:extLst>
              <a:ext uri="{FF2B5EF4-FFF2-40B4-BE49-F238E27FC236}">
                <a16:creationId xmlns:a16="http://schemas.microsoft.com/office/drawing/2014/main" id="{2D6C090E-7274-4D4F-9359-1651DD106345}"/>
              </a:ext>
            </a:extLst>
          </p:cNvPr>
          <p:cNvSpPr>
            <a:spLocks noGrp="1"/>
          </p:cNvSpPr>
          <p:nvPr>
            <p:ph type="sldNum" sz="quarter" idx="12"/>
          </p:nvPr>
        </p:nvSpPr>
        <p:spPr/>
        <p:txBody>
          <a:bodyPr/>
          <a:lstStyle/>
          <a:p>
            <a:fld id="{20550A7E-0215-EA48-A579-C9E7E81A0714}" type="slidenum">
              <a:rPr lang="en-AU" smtClean="0"/>
              <a:t>32</a:t>
            </a:fld>
            <a:endParaRPr lang="en-AU"/>
          </a:p>
        </p:txBody>
      </p:sp>
      <p:pic>
        <p:nvPicPr>
          <p:cNvPr id="8" name="Picture 7">
            <a:extLst>
              <a:ext uri="{FF2B5EF4-FFF2-40B4-BE49-F238E27FC236}">
                <a16:creationId xmlns:a16="http://schemas.microsoft.com/office/drawing/2014/main" id="{2934D6D9-1437-2C4C-A4E9-93FEBB8C585C}"/>
              </a:ext>
            </a:extLst>
          </p:cNvPr>
          <p:cNvPicPr>
            <a:picLocks noChangeAspect="1"/>
          </p:cNvPicPr>
          <p:nvPr/>
        </p:nvPicPr>
        <p:blipFill>
          <a:blip r:embed="rId4"/>
          <a:stretch>
            <a:fillRect/>
          </a:stretch>
        </p:blipFill>
        <p:spPr>
          <a:xfrm>
            <a:off x="0" y="2081801"/>
            <a:ext cx="3332227" cy="1709959"/>
          </a:xfrm>
          <a:prstGeom prst="rect">
            <a:avLst/>
          </a:prstGeom>
        </p:spPr>
      </p:pic>
      <p:cxnSp>
        <p:nvCxnSpPr>
          <p:cNvPr id="12" name="Connector: Elbow 28">
            <a:extLst>
              <a:ext uri="{FF2B5EF4-FFF2-40B4-BE49-F238E27FC236}">
                <a16:creationId xmlns:a16="http://schemas.microsoft.com/office/drawing/2014/main" id="{6EEDEE74-AFA0-2245-A408-94C4724D5391}"/>
              </a:ext>
            </a:extLst>
          </p:cNvPr>
          <p:cNvCxnSpPr>
            <a:cxnSpLocks/>
            <a:stCxn id="8" idx="2"/>
          </p:cNvCxnSpPr>
          <p:nvPr/>
        </p:nvCxnSpPr>
        <p:spPr>
          <a:xfrm rot="16200000" flipH="1">
            <a:off x="2594588" y="2863285"/>
            <a:ext cx="510582" cy="2367531"/>
          </a:xfrm>
          <a:prstGeom prst="bentConnector2">
            <a:avLst/>
          </a:prstGeom>
          <a:ln>
            <a:solidFill>
              <a:srgbClr val="025073"/>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15">
            <a:extLst>
              <a:ext uri="{FF2B5EF4-FFF2-40B4-BE49-F238E27FC236}">
                <a16:creationId xmlns:a16="http://schemas.microsoft.com/office/drawing/2014/main" id="{A0BB9980-FC59-0444-B13D-0C7163EF4B2B}"/>
              </a:ext>
            </a:extLst>
          </p:cNvPr>
          <p:cNvSpPr txBox="1">
            <a:spLocks/>
          </p:cNvSpPr>
          <p:nvPr/>
        </p:nvSpPr>
        <p:spPr>
          <a:xfrm>
            <a:off x="-73312" y="4597488"/>
            <a:ext cx="3314566" cy="1292662"/>
          </a:xfrm>
          <a:prstGeom prst="rect">
            <a:avLst/>
          </a:prstGeom>
          <a:noFill/>
        </p:spPr>
        <p:txBody>
          <a:bodyPr vert="horz" wrap="square" lIns="182880" tIns="91440" rIns="18288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spcAft>
                <a:spcPts val="1200"/>
              </a:spcAft>
              <a:buFont typeface="Wingdings" panose="05000000000000000000" pitchFamily="2" charset="2"/>
              <a:buChar char="ü"/>
            </a:pPr>
            <a:r>
              <a:rPr lang="en-AU" sz="1600" dirty="0">
                <a:solidFill>
                  <a:srgbClr val="025073"/>
                </a:solidFill>
                <a:latin typeface="+mj-lt"/>
              </a:rPr>
              <a:t>To be accredited, you need to complete the AfN Accredited Expert Course and meet the qualification pre-requisites</a:t>
            </a:r>
            <a:br>
              <a:rPr lang="en-AU" sz="1600" dirty="0">
                <a:solidFill>
                  <a:srgbClr val="025073"/>
                </a:solidFill>
                <a:latin typeface="+mj-lt"/>
              </a:rPr>
            </a:br>
            <a:endParaRPr lang="en-US" sz="1600" dirty="0">
              <a:solidFill>
                <a:srgbClr val="025073"/>
              </a:solidFill>
              <a:highlight>
                <a:srgbClr val="FFFF00"/>
              </a:highlight>
              <a:latin typeface="+mj-lt"/>
              <a:cs typeface="Helvetica" panose="020B0604020202020204" pitchFamily="34" charset="0"/>
            </a:endParaRPr>
          </a:p>
        </p:txBody>
      </p:sp>
      <p:pic>
        <p:nvPicPr>
          <p:cNvPr id="6" name="Picture 5" descr="A close up of a sign&#10;&#10;Description automatically generated">
            <a:extLst>
              <a:ext uri="{FF2B5EF4-FFF2-40B4-BE49-F238E27FC236}">
                <a16:creationId xmlns:a16="http://schemas.microsoft.com/office/drawing/2014/main" id="{9120B5FE-68FA-9FC3-A09C-56952F9F00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spTree>
    <p:extLst>
      <p:ext uri="{BB962C8B-B14F-4D97-AF65-F5344CB8AC3E}">
        <p14:creationId xmlns:p14="http://schemas.microsoft.com/office/powerpoint/2010/main" val="2387212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FC9947-F33C-6249-BF7B-8BBA92BC5780}"/>
              </a:ext>
            </a:extLst>
          </p:cNvPr>
          <p:cNvPicPr>
            <a:picLocks noChangeAspect="1"/>
          </p:cNvPicPr>
          <p:nvPr/>
        </p:nvPicPr>
        <p:blipFill rotWithShape="1">
          <a:blip r:embed="rId2"/>
          <a:srcRect t="82911" r="385"/>
          <a:stretch/>
        </p:blipFill>
        <p:spPr>
          <a:xfrm>
            <a:off x="-5835" y="5762171"/>
            <a:ext cx="9149835" cy="1095829"/>
          </a:xfrm>
          <a:prstGeom prst="rect">
            <a:avLst/>
          </a:prstGeom>
        </p:spPr>
      </p:pic>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a:highlight>
                <a:srgbClr val="FFFF00"/>
              </a:highlight>
              <a:latin typeface="Avenir LT Std 35 Light" panose="020B0402020203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AE859DF6-7AEB-48F6-9469-01622E844726}"/>
              </a:ext>
            </a:extLst>
          </p:cNvPr>
          <p:cNvSpPr txBox="1"/>
          <p:nvPr/>
        </p:nvSpPr>
        <p:spPr>
          <a:xfrm>
            <a:off x="4883926" y="2197935"/>
            <a:ext cx="3960000" cy="3139321"/>
          </a:xfrm>
          <a:prstGeom prst="rect">
            <a:avLst/>
          </a:prstGeom>
          <a:noFill/>
        </p:spPr>
        <p:txBody>
          <a:bodyPr wrap="square">
            <a:spAutoFit/>
          </a:bodyPr>
          <a:lstStyle/>
          <a:p>
            <a:pPr algn="ctr"/>
            <a:r>
              <a:rPr lang="en-GB" sz="2000" b="1">
                <a:solidFill>
                  <a:srgbClr val="025073"/>
                </a:solidFill>
                <a:latin typeface="+mj-lt"/>
                <a:cs typeface="Calibri Light" panose="020F0502020204030204" pitchFamily="34" charset="0"/>
              </a:rPr>
              <a:t>Category 2</a:t>
            </a:r>
          </a:p>
          <a:p>
            <a:pPr algn="ctr"/>
            <a:r>
              <a:rPr lang="en-GB" sz="2000" b="1">
                <a:solidFill>
                  <a:srgbClr val="025073"/>
                </a:solidFill>
                <a:latin typeface="+mj-lt"/>
                <a:cs typeface="Calibri Light" panose="020F0502020204030204" pitchFamily="34" charset="0"/>
              </a:rPr>
              <a:t>Accounting/Project Experts</a:t>
            </a:r>
          </a:p>
          <a:p>
            <a:pPr algn="just"/>
            <a:endParaRPr lang="en-GB" sz="1600" b="1">
              <a:solidFill>
                <a:srgbClr val="000000"/>
              </a:solidFill>
              <a:latin typeface="+mj-lt"/>
              <a:cs typeface="Calibri Light" panose="020F0502020204030204" pitchFamily="34" charset="0"/>
            </a:endParaRPr>
          </a:p>
          <a:p>
            <a:pPr algn="just"/>
            <a:r>
              <a:rPr lang="en-GB" sz="1400" b="1">
                <a:solidFill>
                  <a:srgbClr val="000000"/>
                </a:solidFill>
                <a:latin typeface="+mj-lt"/>
                <a:cs typeface="Calibri Light" panose="020F0502020204030204" pitchFamily="34" charset="0"/>
              </a:rPr>
              <a:t>Category 2 </a:t>
            </a:r>
            <a:r>
              <a:rPr lang="en-GB" sz="1400">
                <a:solidFill>
                  <a:srgbClr val="000000"/>
                </a:solidFill>
                <a:latin typeface="+mj-lt"/>
                <a:cs typeface="Calibri Light" panose="020F0502020204030204" pitchFamily="34" charset="0"/>
              </a:rPr>
              <a:t>experts have demonstrated experience in fields related to environmental accounting. Category 2 Experts are deemed to have the capacity to lead the development of environmental accounts, however AfN recommends that they assess whether there is a need to be supported by Category 1 Experts where Methods require specialist scientific expertise for experimental design or ecological monitoring or measurement. </a:t>
            </a:r>
          </a:p>
          <a:p>
            <a:pPr algn="ctr"/>
            <a:endParaRPr lang="en-GB" sz="1600">
              <a:solidFill>
                <a:srgbClr val="000000"/>
              </a:solidFill>
              <a:latin typeface="+mj-lt"/>
              <a:cs typeface="Calibri Light" panose="020F0502020204030204" pitchFamily="34" charset="0"/>
            </a:endParaRPr>
          </a:p>
        </p:txBody>
      </p:sp>
      <p:sp>
        <p:nvSpPr>
          <p:cNvPr id="3" name="Rectangle 2">
            <a:extLst>
              <a:ext uri="{FF2B5EF4-FFF2-40B4-BE49-F238E27FC236}">
                <a16:creationId xmlns:a16="http://schemas.microsoft.com/office/drawing/2014/main" id="{BA0A4DCC-ECB5-4CBE-9B44-755D4BF4EAF3}"/>
              </a:ext>
            </a:extLst>
          </p:cNvPr>
          <p:cNvSpPr/>
          <p:nvPr/>
        </p:nvSpPr>
        <p:spPr>
          <a:xfrm>
            <a:off x="0" y="785812"/>
            <a:ext cx="9144000" cy="1078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Calibri Light" panose="020F0502020204030204" pitchFamily="34" charset="0"/>
                <a:cs typeface="Calibri Light" panose="020F0502020204030204" pitchFamily="34" charset="0"/>
              </a:rPr>
              <a:t>AfN ACCREDITED EXPERTS</a:t>
            </a:r>
          </a:p>
          <a:p>
            <a:pPr algn="ctr"/>
            <a:endParaRPr lang="en-US" sz="1100">
              <a:solidFill>
                <a:schemeClr val="bg1"/>
              </a:solidFill>
              <a:latin typeface="Calibri Light" panose="020F0502020204030204" pitchFamily="34" charset="0"/>
              <a:cs typeface="Calibri Light" panose="020F0502020204030204" pitchFamily="34" charset="0"/>
            </a:endParaRPr>
          </a:p>
          <a:p>
            <a:pPr algn="ctr"/>
            <a:r>
              <a:rPr lang="en-US" sz="1600" i="1">
                <a:solidFill>
                  <a:schemeClr val="bg1"/>
                </a:solidFill>
                <a:latin typeface="Calibri Light" panose="020F0502020204030204" pitchFamily="34" charset="0"/>
                <a:cs typeface="Calibri Light" panose="020F0502020204030204" pitchFamily="34" charset="0"/>
              </a:rPr>
              <a:t>Experts who help with Account development</a:t>
            </a:r>
            <a:endParaRPr lang="en-US" sz="1400" i="1">
              <a:solidFill>
                <a:schemeClr val="bg1"/>
              </a:solidFill>
              <a:latin typeface="Calibri Light" panose="020F0502020204030204" pitchFamily="34" charset="0"/>
              <a:cs typeface="Calibri Light" panose="020F0502020204030204" pitchFamily="34" charset="0"/>
            </a:endParaRPr>
          </a:p>
        </p:txBody>
      </p:sp>
      <p:sp>
        <p:nvSpPr>
          <p:cNvPr id="12" name="Slide Number Placeholder 11">
            <a:extLst>
              <a:ext uri="{FF2B5EF4-FFF2-40B4-BE49-F238E27FC236}">
                <a16:creationId xmlns:a16="http://schemas.microsoft.com/office/drawing/2014/main" id="{211D79A0-E1B7-1B48-889C-507314D96E97}"/>
              </a:ext>
            </a:extLst>
          </p:cNvPr>
          <p:cNvSpPr>
            <a:spLocks noGrp="1"/>
          </p:cNvSpPr>
          <p:nvPr>
            <p:ph type="sldNum" sz="quarter" idx="12"/>
          </p:nvPr>
        </p:nvSpPr>
        <p:spPr/>
        <p:txBody>
          <a:bodyPr/>
          <a:lstStyle/>
          <a:p>
            <a:fld id="{20550A7E-0215-EA48-A579-C9E7E81A0714}" type="slidenum">
              <a:rPr lang="en-AU" smtClean="0"/>
              <a:t>33</a:t>
            </a:fld>
            <a:endParaRPr lang="en-AU"/>
          </a:p>
        </p:txBody>
      </p:sp>
      <p:sp>
        <p:nvSpPr>
          <p:cNvPr id="6" name="TextBox 5">
            <a:extLst>
              <a:ext uri="{FF2B5EF4-FFF2-40B4-BE49-F238E27FC236}">
                <a16:creationId xmlns:a16="http://schemas.microsoft.com/office/drawing/2014/main" id="{4BF2DEC2-663C-8742-B1F3-BD50FCB3C284}"/>
              </a:ext>
            </a:extLst>
          </p:cNvPr>
          <p:cNvSpPr txBox="1"/>
          <p:nvPr/>
        </p:nvSpPr>
        <p:spPr>
          <a:xfrm>
            <a:off x="461963" y="2230673"/>
            <a:ext cx="3960000" cy="2246769"/>
          </a:xfrm>
          <a:prstGeom prst="rect">
            <a:avLst/>
          </a:prstGeom>
          <a:noFill/>
        </p:spPr>
        <p:txBody>
          <a:bodyPr wrap="square">
            <a:spAutoFit/>
          </a:bodyPr>
          <a:lstStyle/>
          <a:p>
            <a:pPr algn="ctr"/>
            <a:r>
              <a:rPr lang="en-GB" sz="2000" b="1">
                <a:solidFill>
                  <a:srgbClr val="025073"/>
                </a:solidFill>
                <a:latin typeface="+mj-lt"/>
                <a:cs typeface="Calibri Light" panose="020F0502020204030204" pitchFamily="34" charset="0"/>
              </a:rPr>
              <a:t>Category 1</a:t>
            </a:r>
          </a:p>
          <a:p>
            <a:pPr algn="ctr"/>
            <a:r>
              <a:rPr lang="en-GB" sz="2000" b="1">
                <a:solidFill>
                  <a:srgbClr val="025073"/>
                </a:solidFill>
                <a:latin typeface="+mj-lt"/>
                <a:cs typeface="Calibri Light" panose="020F0502020204030204" pitchFamily="34" charset="0"/>
              </a:rPr>
              <a:t> Technical/Scientific Experts</a:t>
            </a:r>
          </a:p>
          <a:p>
            <a:pPr algn="just"/>
            <a:endParaRPr lang="en-GB" sz="1600" b="1">
              <a:solidFill>
                <a:srgbClr val="000000"/>
              </a:solidFill>
              <a:latin typeface="+mj-lt"/>
              <a:cs typeface="Calibri Light" panose="020F0502020204030204" pitchFamily="34" charset="0"/>
            </a:endParaRPr>
          </a:p>
          <a:p>
            <a:pPr algn="just"/>
            <a:r>
              <a:rPr lang="en-GB" sz="1400" b="1">
                <a:solidFill>
                  <a:srgbClr val="000000"/>
                </a:solidFill>
                <a:latin typeface="+mj-lt"/>
                <a:cs typeface="Calibri Light" panose="020F0502020204030204" pitchFamily="34" charset="0"/>
              </a:rPr>
              <a:t>Category 1 </a:t>
            </a:r>
            <a:r>
              <a:rPr lang="en-GB" sz="1400">
                <a:solidFill>
                  <a:srgbClr val="000000"/>
                </a:solidFill>
                <a:latin typeface="+mj-lt"/>
                <a:cs typeface="Calibri Light" panose="020F0502020204030204" pitchFamily="34" charset="0"/>
              </a:rPr>
              <a:t>experts have demonstrated applied scientific expertise. Category 1 Experts must nominate their area of specialisation (e.g. “native vegetation”, “fauna”, “soil” etc). In addition to their scientific expertise, Category 1 Experts also have the capability to develop environmental accounts.</a:t>
            </a:r>
          </a:p>
        </p:txBody>
      </p:sp>
      <p:sp>
        <p:nvSpPr>
          <p:cNvPr id="9" name="TextBox 8">
            <a:extLst>
              <a:ext uri="{FF2B5EF4-FFF2-40B4-BE49-F238E27FC236}">
                <a16:creationId xmlns:a16="http://schemas.microsoft.com/office/drawing/2014/main" id="{57D46E77-5BD5-B148-8F20-648857CE72FF}"/>
              </a:ext>
            </a:extLst>
          </p:cNvPr>
          <p:cNvSpPr txBox="1"/>
          <p:nvPr/>
        </p:nvSpPr>
        <p:spPr>
          <a:xfrm>
            <a:off x="1927526" y="5337256"/>
            <a:ext cx="5524140" cy="646331"/>
          </a:xfrm>
          <a:prstGeom prst="rect">
            <a:avLst/>
          </a:prstGeom>
          <a:solidFill>
            <a:schemeClr val="accent2"/>
          </a:solidFill>
        </p:spPr>
        <p:txBody>
          <a:bodyPr wrap="square">
            <a:spAutoFit/>
          </a:bodyPr>
          <a:lstStyle/>
          <a:p>
            <a:pPr algn="just"/>
            <a:r>
              <a:rPr lang="en-GB" sz="1800" dirty="0">
                <a:effectLst/>
                <a:latin typeface="Calibri Light" panose="020F0502020204030204" pitchFamily="34" charset="0"/>
                <a:cs typeface="Calibri Light" panose="020F0502020204030204" pitchFamily="34" charset="0"/>
              </a:rPr>
              <a:t>Proponents </a:t>
            </a:r>
            <a:r>
              <a:rPr lang="en-GB" dirty="0">
                <a:latin typeface="Calibri Light" panose="020F0502020204030204" pitchFamily="34" charset="0"/>
                <a:cs typeface="Calibri Light" panose="020F0502020204030204" pitchFamily="34" charset="0"/>
              </a:rPr>
              <a:t>are encouraged, but </a:t>
            </a:r>
            <a:r>
              <a:rPr lang="en-GB" sz="1800" u="sng" dirty="0">
                <a:effectLst/>
                <a:latin typeface="Calibri Light" panose="020F0502020204030204" pitchFamily="34" charset="0"/>
                <a:cs typeface="Calibri Light" panose="020F0502020204030204" pitchFamily="34" charset="0"/>
              </a:rPr>
              <a:t>do not have to use</a:t>
            </a:r>
            <a:r>
              <a:rPr lang="en-GB" sz="1800" dirty="0">
                <a:effectLst/>
                <a:latin typeface="Calibri Light" panose="020F0502020204030204" pitchFamily="34" charset="0"/>
                <a:cs typeface="Calibri Light" panose="020F0502020204030204" pitchFamily="34" charset="0"/>
              </a:rPr>
              <a:t> </a:t>
            </a:r>
            <a:r>
              <a:rPr lang="en-GB" sz="1800" dirty="0" err="1">
                <a:effectLst/>
                <a:latin typeface="Calibri Light" panose="020F0502020204030204" pitchFamily="34" charset="0"/>
                <a:cs typeface="Calibri Light" panose="020F0502020204030204" pitchFamily="34" charset="0"/>
              </a:rPr>
              <a:t>AfN</a:t>
            </a:r>
            <a:r>
              <a:rPr lang="en-GB" sz="1800" dirty="0">
                <a:effectLst/>
                <a:latin typeface="Calibri Light" panose="020F0502020204030204" pitchFamily="34" charset="0"/>
                <a:cs typeface="Calibri Light" panose="020F0502020204030204" pitchFamily="34" charset="0"/>
              </a:rPr>
              <a:t> Accredited Experts to develop environmental accounts.</a:t>
            </a:r>
            <a:endParaRPr lang="en-AU" sz="1800" dirty="0">
              <a:latin typeface="Calibri Light" panose="020F0502020204030204" pitchFamily="34" charset="0"/>
              <a:cs typeface="Calibri Light" panose="020F0502020204030204" pitchFamily="34" charset="0"/>
            </a:endParaRPr>
          </a:p>
        </p:txBody>
      </p:sp>
      <p:pic>
        <p:nvPicPr>
          <p:cNvPr id="5" name="Picture 4" descr="A picture containing chart&#10;&#10;Description automatically generated">
            <a:extLst>
              <a:ext uri="{FF2B5EF4-FFF2-40B4-BE49-F238E27FC236}">
                <a16:creationId xmlns:a16="http://schemas.microsoft.com/office/drawing/2014/main" id="{99BFB6C7-1FDA-FA41-ABCB-1C8EDCACC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47"/>
            <a:ext cx="2240666" cy="2230966"/>
          </a:xfrm>
          <a:prstGeom prst="rect">
            <a:avLst/>
          </a:prstGeom>
        </p:spPr>
      </p:pic>
    </p:spTree>
    <p:extLst>
      <p:ext uri="{BB962C8B-B14F-4D97-AF65-F5344CB8AC3E}">
        <p14:creationId xmlns:p14="http://schemas.microsoft.com/office/powerpoint/2010/main" val="1892211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ABDAC688-6026-4B4C-B78E-5C4030F6DDD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10" name="TextBox 9">
            <a:extLst>
              <a:ext uri="{FF2B5EF4-FFF2-40B4-BE49-F238E27FC236}">
                <a16:creationId xmlns:a16="http://schemas.microsoft.com/office/drawing/2014/main" id="{93586561-6D1F-4B4F-8F54-02ADCEDB6CB5}"/>
              </a:ext>
            </a:extLst>
          </p:cNvPr>
          <p:cNvSpPr txBox="1"/>
          <p:nvPr/>
        </p:nvSpPr>
        <p:spPr>
          <a:xfrm>
            <a:off x="501203" y="2260770"/>
            <a:ext cx="8141593" cy="4031873"/>
          </a:xfrm>
          <a:prstGeom prst="rect">
            <a:avLst/>
          </a:prstGeom>
          <a:noFill/>
        </p:spPr>
        <p:txBody>
          <a:bodyPr wrap="square">
            <a:spAutoFit/>
          </a:bodyPr>
          <a:lstStyle/>
          <a:p>
            <a:r>
              <a:rPr lang="en-AU" sz="1600" dirty="0">
                <a:latin typeface="+mj-lt"/>
                <a:cs typeface="Calibri Light" panose="020F0502020204030204" pitchFamily="34" charset="0"/>
              </a:rPr>
              <a:t>To become an AfN Accredited Expert, all applicants must complete the AfN Accredited Expert Training Course and pass the online assessment modules.</a:t>
            </a:r>
          </a:p>
          <a:p>
            <a:endParaRPr lang="en-AU" sz="1600" dirty="0">
              <a:effectLst/>
              <a:latin typeface="+mj-lt"/>
              <a:cs typeface="Calibri Light" panose="020F0502020204030204" pitchFamily="34" charset="0"/>
            </a:endParaRPr>
          </a:p>
          <a:p>
            <a:r>
              <a:rPr lang="en-AU" sz="1600" dirty="0">
                <a:latin typeface="+mj-lt"/>
                <a:cs typeface="Calibri Light" panose="020F0502020204030204" pitchFamily="34" charset="0"/>
              </a:rPr>
              <a:t>To become accredited as a </a:t>
            </a:r>
            <a:r>
              <a:rPr lang="en-AU" sz="1600" b="1" dirty="0">
                <a:latin typeface="+mj-lt"/>
                <a:cs typeface="Calibri Light" panose="020F0502020204030204" pitchFamily="34" charset="0"/>
              </a:rPr>
              <a:t>Category 1 </a:t>
            </a:r>
            <a:r>
              <a:rPr lang="en-AU" sz="1600" dirty="0">
                <a:latin typeface="+mj-lt"/>
                <a:cs typeface="Calibri Light" panose="020F0502020204030204" pitchFamily="34" charset="0"/>
              </a:rPr>
              <a:t>or</a:t>
            </a:r>
            <a:r>
              <a:rPr lang="en-AU" sz="1600" b="1" dirty="0">
                <a:latin typeface="+mj-lt"/>
                <a:cs typeface="Calibri Light" panose="020F0502020204030204" pitchFamily="34" charset="0"/>
              </a:rPr>
              <a:t> Category 2 Expert</a:t>
            </a:r>
            <a:r>
              <a:rPr lang="en-AU" sz="1600" dirty="0">
                <a:latin typeface="+mj-lt"/>
                <a:cs typeface="Calibri Light" panose="020F0502020204030204" pitchFamily="34" charset="0"/>
              </a:rPr>
              <a:t>, applicants must satisfy the following eligibility requirements:</a:t>
            </a:r>
          </a:p>
          <a:p>
            <a:endParaRPr lang="en-AU" sz="1600" dirty="0">
              <a:latin typeface="+mj-lt"/>
              <a:cs typeface="Calibri Light" panose="020F0502020204030204" pitchFamily="34" charset="0"/>
            </a:endParaRPr>
          </a:p>
          <a:p>
            <a:pPr marL="342900" indent="-342900">
              <a:buFont typeface="+mj-lt"/>
              <a:buAutoNum type="alphaLcParenR"/>
            </a:pPr>
            <a:r>
              <a:rPr lang="en-AU" sz="1600" dirty="0">
                <a:latin typeface="+mj-lt"/>
                <a:cs typeface="Calibri Light" panose="020F0502020204030204" pitchFamily="34" charset="0"/>
              </a:rPr>
              <a:t>Relevant vocational or tertiary-level qualifications in natural sciences, environment, sustainability management or other related disciplines; and </a:t>
            </a:r>
          </a:p>
          <a:p>
            <a:pPr marL="342900" indent="-342900">
              <a:buFont typeface="+mj-lt"/>
              <a:buAutoNum type="alphaLcParenR"/>
            </a:pPr>
            <a:endParaRPr lang="en-AU" sz="1600" dirty="0">
              <a:latin typeface="+mj-lt"/>
              <a:cs typeface="Calibri Light" panose="020F0502020204030204" pitchFamily="34" charset="0"/>
            </a:endParaRPr>
          </a:p>
          <a:p>
            <a:pPr marL="342900" indent="-342900">
              <a:buFont typeface="+mj-lt"/>
              <a:buAutoNum type="alphaLcParenR"/>
            </a:pPr>
            <a:r>
              <a:rPr lang="en-AU" sz="1600" dirty="0">
                <a:latin typeface="+mj-lt"/>
                <a:cs typeface="Calibri Light" panose="020F0502020204030204" pitchFamily="34" charset="0"/>
              </a:rPr>
              <a:t>A minimum of 3 years work experience in a related field</a:t>
            </a:r>
          </a:p>
          <a:p>
            <a:pPr marL="342900" indent="-342900">
              <a:buFont typeface="+mj-lt"/>
              <a:buAutoNum type="alphaLcParenR"/>
            </a:pPr>
            <a:endParaRPr lang="en-AU" sz="1600" dirty="0">
              <a:latin typeface="+mj-lt"/>
              <a:cs typeface="Calibri Light" panose="020F0502020204030204" pitchFamily="34" charset="0"/>
            </a:endParaRPr>
          </a:p>
          <a:p>
            <a:pPr marL="342900" indent="-342900">
              <a:buFont typeface="+mj-lt"/>
              <a:buAutoNum type="alphaLcParenR"/>
            </a:pPr>
            <a:r>
              <a:rPr lang="en-AU" sz="1600" u="sng" dirty="0">
                <a:latin typeface="+mj-lt"/>
              </a:rPr>
              <a:t>Special application provisions for those with “other relevant skills and experience</a:t>
            </a:r>
            <a:r>
              <a:rPr lang="en-AU" sz="1600" dirty="0">
                <a:latin typeface="+mj-lt"/>
              </a:rPr>
              <a:t> - if the applicant has a background in applying financial, environmental or carbon accounting (for example) other than described above, applicants can contact AfN to assess their eligibility to be accredited as an Expert before undertaking the AfN Accredited Expert Course.  </a:t>
            </a:r>
            <a:endParaRPr lang="en-AU" sz="1600" dirty="0">
              <a:latin typeface="+mj-lt"/>
              <a:cs typeface="Calibri Light" panose="020F0502020204030204" pitchFamily="34" charset="0"/>
            </a:endParaRPr>
          </a:p>
          <a:p>
            <a:pPr marL="342900" indent="-342900">
              <a:buFont typeface="+mj-lt"/>
              <a:buAutoNum type="alphaLcParenR"/>
            </a:pPr>
            <a:endParaRPr lang="en-AU" sz="1600" dirty="0">
              <a:latin typeface="+mj-lt"/>
              <a:cs typeface="Calibri Light" panose="020F0502020204030204" pitchFamily="34" charset="0"/>
            </a:endParaRPr>
          </a:p>
        </p:txBody>
      </p:sp>
      <p:sp>
        <p:nvSpPr>
          <p:cNvPr id="6" name="Rectangle 5">
            <a:extLst>
              <a:ext uri="{FF2B5EF4-FFF2-40B4-BE49-F238E27FC236}">
                <a16:creationId xmlns:a16="http://schemas.microsoft.com/office/drawing/2014/main" id="{9A88CDAA-3AE4-D245-A15E-2A8C9A7BD1A0}"/>
              </a:ext>
            </a:extLst>
          </p:cNvPr>
          <p:cNvSpPr/>
          <p:nvPr/>
        </p:nvSpPr>
        <p:spPr>
          <a:xfrm>
            <a:off x="0" y="785814"/>
            <a:ext cx="9144000" cy="11249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AU" sz="2000" dirty="0">
                <a:solidFill>
                  <a:schemeClr val="bg1"/>
                </a:solidFill>
                <a:latin typeface="+mj-lt"/>
                <a:cs typeface="Calibri Light" panose="020F0502020204030204" pitchFamily="34" charset="0"/>
              </a:rPr>
              <a:t>EXPERT ACCREDITATION PATHWAYS</a:t>
            </a:r>
          </a:p>
        </p:txBody>
      </p:sp>
      <p:sp>
        <p:nvSpPr>
          <p:cNvPr id="2" name="Slide Number Placeholder 1">
            <a:extLst>
              <a:ext uri="{FF2B5EF4-FFF2-40B4-BE49-F238E27FC236}">
                <a16:creationId xmlns:a16="http://schemas.microsoft.com/office/drawing/2014/main" id="{C9A29D54-D125-4844-AD46-4E6AE0D6A828}"/>
              </a:ext>
            </a:extLst>
          </p:cNvPr>
          <p:cNvSpPr>
            <a:spLocks noGrp="1"/>
          </p:cNvSpPr>
          <p:nvPr>
            <p:ph type="sldNum" sz="quarter" idx="12"/>
          </p:nvPr>
        </p:nvSpPr>
        <p:spPr/>
        <p:txBody>
          <a:bodyPr/>
          <a:lstStyle/>
          <a:p>
            <a:fld id="{20550A7E-0215-EA48-A579-C9E7E81A0714}" type="slidenum">
              <a:rPr lang="en-AU" smtClean="0"/>
              <a:t>34</a:t>
            </a:fld>
            <a:endParaRPr lang="en-AU"/>
          </a:p>
        </p:txBody>
      </p:sp>
    </p:spTree>
    <p:extLst>
      <p:ext uri="{BB962C8B-B14F-4D97-AF65-F5344CB8AC3E}">
        <p14:creationId xmlns:p14="http://schemas.microsoft.com/office/powerpoint/2010/main" val="1278985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AEC17D-DBA9-254A-AFA7-168CC7DE4A47}"/>
              </a:ext>
            </a:extLst>
          </p:cNvPr>
          <p:cNvPicPr>
            <a:picLocks noChangeAspect="1"/>
          </p:cNvPicPr>
          <p:nvPr/>
        </p:nvPicPr>
        <p:blipFill rotWithShape="1">
          <a:blip r:embed="rId2"/>
          <a:srcRect t="82911" r="385"/>
          <a:stretch/>
        </p:blipFill>
        <p:spPr>
          <a:xfrm>
            <a:off x="-5835" y="5762171"/>
            <a:ext cx="9149835" cy="1095829"/>
          </a:xfrm>
          <a:prstGeom prst="rect">
            <a:avLst/>
          </a:prstGeom>
        </p:spPr>
      </p:pic>
      <p:sp>
        <p:nvSpPr>
          <p:cNvPr id="11" name="TextBox 10">
            <a:extLst>
              <a:ext uri="{FF2B5EF4-FFF2-40B4-BE49-F238E27FC236}">
                <a16:creationId xmlns:a16="http://schemas.microsoft.com/office/drawing/2014/main" id="{60D2BF0C-E1AE-204D-A6E9-D261E6EA611A}"/>
              </a:ext>
            </a:extLst>
          </p:cNvPr>
          <p:cNvSpPr txBox="1"/>
          <p:nvPr/>
        </p:nvSpPr>
        <p:spPr>
          <a:xfrm>
            <a:off x="6846163" y="6398162"/>
            <a:ext cx="2053767" cy="276999"/>
          </a:xfrm>
          <a:prstGeom prst="rect">
            <a:avLst/>
          </a:prstGeom>
          <a:noFill/>
        </p:spPr>
        <p:txBody>
          <a:bodyPr wrap="none" rtlCol="0">
            <a:spAutoFit/>
          </a:bodyPr>
          <a:lstStyle/>
          <a:p>
            <a:r>
              <a:rPr lang="en-AU" sz="1200">
                <a:solidFill>
                  <a:srgbClr val="6C809C"/>
                </a:solidFill>
                <a:latin typeface="Avenir LT Std 35 Light" panose="020B0402020203020204" pitchFamily="34" charset="0"/>
              </a:rPr>
              <a:t>Not for general distribution</a:t>
            </a:r>
          </a:p>
        </p:txBody>
      </p:sp>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a:highlight>
                <a:srgbClr val="FFFF00"/>
              </a:highlight>
              <a:latin typeface="Avenir LT Std 35 Light" panose="020B0402020203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C26F368D-04BF-478E-AE18-551568EE893A}"/>
              </a:ext>
            </a:extLst>
          </p:cNvPr>
          <p:cNvSpPr txBox="1"/>
          <p:nvPr/>
        </p:nvSpPr>
        <p:spPr>
          <a:xfrm>
            <a:off x="1316294" y="2287330"/>
            <a:ext cx="6746604" cy="2000548"/>
          </a:xfrm>
          <a:prstGeom prst="rect">
            <a:avLst/>
          </a:prstGeom>
          <a:noFill/>
        </p:spPr>
        <p:txBody>
          <a:bodyPr wrap="square">
            <a:spAutoFit/>
          </a:bodyPr>
          <a:lstStyle/>
          <a:p>
            <a:pPr algn="ctr"/>
            <a:r>
              <a:rPr lang="en-GB" sz="2800">
                <a:solidFill>
                  <a:srgbClr val="025073"/>
                </a:solidFill>
                <a:effectLst/>
                <a:latin typeface="Calibri Light" panose="020F0502020204030204" pitchFamily="34" charset="0"/>
                <a:cs typeface="Calibri Light" panose="020F0502020204030204" pitchFamily="34" charset="0"/>
              </a:rPr>
              <a:t>AfN Accredited </a:t>
            </a:r>
            <a:r>
              <a:rPr lang="en-GB" sz="2800" u="sng">
                <a:solidFill>
                  <a:srgbClr val="025073"/>
                </a:solidFill>
                <a:effectLst/>
                <a:latin typeface="Calibri Light" panose="020F0502020204030204" pitchFamily="34" charset="0"/>
                <a:cs typeface="Calibri Light" panose="020F0502020204030204" pitchFamily="34" charset="0"/>
              </a:rPr>
              <a:t>Auditors </a:t>
            </a:r>
          </a:p>
          <a:p>
            <a:pPr algn="ctr"/>
            <a:endParaRPr lang="en-GB" sz="1600">
              <a:solidFill>
                <a:srgbClr val="000000"/>
              </a:solidFill>
              <a:latin typeface="Calibri Light" panose="020F0502020204030204" pitchFamily="34" charset="0"/>
              <a:cs typeface="Calibri Light" panose="020F0502020204030204" pitchFamily="34" charset="0"/>
            </a:endParaRPr>
          </a:p>
          <a:p>
            <a:pPr algn="just"/>
            <a:r>
              <a:rPr lang="en-GB" sz="1600" err="1">
                <a:solidFill>
                  <a:srgbClr val="000000"/>
                </a:solidFill>
                <a:latin typeface="Calibri Light" panose="020F0502020204030204" pitchFamily="34" charset="0"/>
                <a:cs typeface="Calibri Light" panose="020F0502020204030204" pitchFamily="34" charset="0"/>
              </a:rPr>
              <a:t>AfN</a:t>
            </a:r>
            <a:r>
              <a:rPr lang="en-GB" sz="1600">
                <a:solidFill>
                  <a:srgbClr val="000000"/>
                </a:solidFill>
                <a:latin typeface="Calibri Light" panose="020F0502020204030204" pitchFamily="34" charset="0"/>
                <a:cs typeface="Calibri Light" panose="020F0502020204030204" pitchFamily="34" charset="0"/>
              </a:rPr>
              <a:t> Accredited Auditors are experienced auditors who possess the skills to audit and assure the rigour and accuracy of certified Environmental Accounts. To become accredited as an AfN Auditor, applicants must pass additional eligibility requirements. </a:t>
            </a:r>
          </a:p>
          <a:p>
            <a:pPr algn="ctr"/>
            <a:endParaRPr lang="en-GB" sz="1600" u="sng">
              <a:solidFill>
                <a:srgbClr val="000000"/>
              </a:solidFill>
              <a:latin typeface="Calibri Light" panose="020F0502020204030204" pitchFamily="34" charset="0"/>
              <a:cs typeface="Calibri Light" panose="020F0502020204030204" pitchFamily="34" charset="0"/>
            </a:endParaRPr>
          </a:p>
        </p:txBody>
      </p:sp>
      <p:sp>
        <p:nvSpPr>
          <p:cNvPr id="3" name="Rectangle 2">
            <a:extLst>
              <a:ext uri="{FF2B5EF4-FFF2-40B4-BE49-F238E27FC236}">
                <a16:creationId xmlns:a16="http://schemas.microsoft.com/office/drawing/2014/main" id="{BA0A4DCC-ECB5-4CBE-9B44-755D4BF4EAF3}"/>
              </a:ext>
            </a:extLst>
          </p:cNvPr>
          <p:cNvSpPr/>
          <p:nvPr/>
        </p:nvSpPr>
        <p:spPr>
          <a:xfrm>
            <a:off x="0" y="785812"/>
            <a:ext cx="9144000" cy="1078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Calibri Light" panose="020F0502020204030204" pitchFamily="34" charset="0"/>
                <a:cs typeface="Calibri Light" panose="020F0502020204030204" pitchFamily="34" charset="0"/>
              </a:rPr>
              <a:t>AfN ACCREDITED AUDITORS</a:t>
            </a:r>
          </a:p>
          <a:p>
            <a:pPr algn="ctr"/>
            <a:endParaRPr lang="en-US" sz="1400">
              <a:solidFill>
                <a:schemeClr val="bg1"/>
              </a:solidFill>
              <a:latin typeface="Calibri Light" panose="020F0502020204030204" pitchFamily="34" charset="0"/>
              <a:cs typeface="Calibri Light" panose="020F0502020204030204" pitchFamily="34" charset="0"/>
            </a:endParaRPr>
          </a:p>
          <a:p>
            <a:pPr algn="ctr"/>
            <a:r>
              <a:rPr lang="en-US" sz="2000" i="1">
                <a:solidFill>
                  <a:schemeClr val="bg1"/>
                </a:solidFill>
                <a:latin typeface="Calibri Light" panose="020F0502020204030204" pitchFamily="34" charset="0"/>
                <a:cs typeface="Calibri Light" panose="020F0502020204030204" pitchFamily="34" charset="0"/>
              </a:rPr>
              <a:t>Auditors who independently verify Accounts</a:t>
            </a:r>
            <a:endParaRPr lang="en-US" i="1">
              <a:solidFill>
                <a:schemeClr val="bg1"/>
              </a:solidFill>
              <a:latin typeface="Calibri Light" panose="020F0502020204030204" pitchFamily="34" charset="0"/>
              <a:cs typeface="Calibri Light" panose="020F0502020204030204" pitchFamily="34" charset="0"/>
            </a:endParaRPr>
          </a:p>
        </p:txBody>
      </p:sp>
      <p:sp>
        <p:nvSpPr>
          <p:cNvPr id="12" name="Slide Number Placeholder 11">
            <a:extLst>
              <a:ext uri="{FF2B5EF4-FFF2-40B4-BE49-F238E27FC236}">
                <a16:creationId xmlns:a16="http://schemas.microsoft.com/office/drawing/2014/main" id="{211D79A0-E1B7-1B48-889C-507314D96E97}"/>
              </a:ext>
            </a:extLst>
          </p:cNvPr>
          <p:cNvSpPr>
            <a:spLocks noGrp="1"/>
          </p:cNvSpPr>
          <p:nvPr>
            <p:ph type="sldNum" sz="quarter" idx="12"/>
          </p:nvPr>
        </p:nvSpPr>
        <p:spPr/>
        <p:txBody>
          <a:bodyPr/>
          <a:lstStyle/>
          <a:p>
            <a:fld id="{20550A7E-0215-EA48-A579-C9E7E81A0714}" type="slidenum">
              <a:rPr lang="en-AU" smtClean="0"/>
              <a:t>35</a:t>
            </a:fld>
            <a:endParaRPr lang="en-AU"/>
          </a:p>
        </p:txBody>
      </p:sp>
      <p:sp>
        <p:nvSpPr>
          <p:cNvPr id="8" name="TextBox 7">
            <a:extLst>
              <a:ext uri="{FF2B5EF4-FFF2-40B4-BE49-F238E27FC236}">
                <a16:creationId xmlns:a16="http://schemas.microsoft.com/office/drawing/2014/main" id="{429675D6-7257-5A4C-AB78-20DF5C3D6FDE}"/>
              </a:ext>
            </a:extLst>
          </p:cNvPr>
          <p:cNvSpPr txBox="1"/>
          <p:nvPr/>
        </p:nvSpPr>
        <p:spPr>
          <a:xfrm>
            <a:off x="2240666" y="4772411"/>
            <a:ext cx="4572000" cy="923330"/>
          </a:xfrm>
          <a:prstGeom prst="rect">
            <a:avLst/>
          </a:prstGeom>
          <a:solidFill>
            <a:schemeClr val="accent2"/>
          </a:solidFill>
        </p:spPr>
        <p:txBody>
          <a:bodyPr wrap="square">
            <a:spAutoFit/>
          </a:bodyPr>
          <a:lstStyle/>
          <a:p>
            <a:pPr algn="ctr"/>
            <a:r>
              <a:rPr lang="en-GB" sz="1800" dirty="0">
                <a:effectLst/>
                <a:latin typeface="Calibri Light" panose="020F0502020204030204" pitchFamily="34" charset="0"/>
                <a:cs typeface="Calibri Light" panose="020F0502020204030204" pitchFamily="34" charset="0"/>
              </a:rPr>
              <a:t>An </a:t>
            </a:r>
            <a:r>
              <a:rPr lang="en-GB" sz="1800" dirty="0" err="1">
                <a:effectLst/>
                <a:latin typeface="Calibri Light" panose="020F0502020204030204" pitchFamily="34" charset="0"/>
                <a:cs typeface="Calibri Light" panose="020F0502020204030204" pitchFamily="34" charset="0"/>
              </a:rPr>
              <a:t>AfN</a:t>
            </a:r>
            <a:r>
              <a:rPr lang="en-GB" sz="1800" dirty="0">
                <a:effectLst/>
                <a:latin typeface="Calibri Light" panose="020F0502020204030204" pitchFamily="34" charset="0"/>
                <a:cs typeface="Calibri Light" panose="020F0502020204030204" pitchFamily="34" charset="0"/>
              </a:rPr>
              <a:t> Accredited Auditor </a:t>
            </a:r>
            <a:r>
              <a:rPr lang="en-GB" sz="1800" u="sng" dirty="0">
                <a:effectLst/>
                <a:latin typeface="Calibri Light" panose="020F0502020204030204" pitchFamily="34" charset="0"/>
                <a:cs typeface="Calibri Light" panose="020F0502020204030204" pitchFamily="34" charset="0"/>
              </a:rPr>
              <a:t>must</a:t>
            </a:r>
            <a:r>
              <a:rPr lang="en-GB" sz="1800" dirty="0">
                <a:effectLst/>
                <a:latin typeface="Calibri Light" panose="020F0502020204030204" pitchFamily="34" charset="0"/>
                <a:cs typeface="Calibri Light" panose="020F0502020204030204" pitchFamily="34" charset="0"/>
              </a:rPr>
              <a:t> be engaged by a proponent for the purposes of certifying an environmental account for Tier 1 Certification. </a:t>
            </a:r>
          </a:p>
        </p:txBody>
      </p:sp>
      <p:pic>
        <p:nvPicPr>
          <p:cNvPr id="9" name="Picture 8" descr="A picture containing chart&#10;&#10;Description automatically generated">
            <a:extLst>
              <a:ext uri="{FF2B5EF4-FFF2-40B4-BE49-F238E27FC236}">
                <a16:creationId xmlns:a16="http://schemas.microsoft.com/office/drawing/2014/main" id="{185E990E-73D9-7A4C-BEAD-A28F1A7C4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47"/>
            <a:ext cx="2240666" cy="2230966"/>
          </a:xfrm>
          <a:prstGeom prst="rect">
            <a:avLst/>
          </a:prstGeom>
        </p:spPr>
      </p:pic>
    </p:spTree>
    <p:extLst>
      <p:ext uri="{BB962C8B-B14F-4D97-AF65-F5344CB8AC3E}">
        <p14:creationId xmlns:p14="http://schemas.microsoft.com/office/powerpoint/2010/main" val="3335115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8666846-6F07-44F8-B1A2-8BCF076DFE3D}"/>
              </a:ext>
            </a:extLst>
          </p:cNvPr>
          <p:cNvSpPr txBox="1">
            <a:spLocks noGrp="1"/>
          </p:cNvSpPr>
          <p:nvPr>
            <p:ph sz="quarter" idx="4294967295"/>
          </p:nvPr>
        </p:nvSpPr>
        <p:spPr>
          <a:xfrm>
            <a:off x="461963" y="1420065"/>
            <a:ext cx="8455266" cy="719171"/>
          </a:xfrm>
          <a:prstGeom prst="rect">
            <a:avLst/>
          </a:prstGeom>
          <a:noFill/>
        </p:spPr>
        <p:txBody>
          <a:bodyPr wrap="square" rtlCol="0">
            <a:spAutoFit/>
          </a:bodyPr>
          <a:lstStyle/>
          <a:p>
            <a:pPr marL="0" indent="0">
              <a:buNone/>
            </a:pPr>
            <a:endParaRPr lang="en-US" sz="1800" b="1" dirty="0">
              <a:highlight>
                <a:srgbClr val="FFFF00"/>
              </a:highlight>
              <a:latin typeface="Avenir LT Std 35 Light" panose="020B0402020203020204" pitchFamily="34" charset="0"/>
              <a:cs typeface="Helvetica" panose="020B0604020202020204" pitchFamily="34" charset="0"/>
            </a:endParaRPr>
          </a:p>
          <a:p>
            <a:pPr marL="342900" indent="-342900">
              <a:buAutoNum type="arabicPeriod"/>
            </a:pPr>
            <a:endParaRPr lang="en-US" sz="1800" b="1" dirty="0">
              <a:highlight>
                <a:srgbClr val="FFFF00"/>
              </a:highlight>
              <a:latin typeface="Avenir LT Std 35 Light" panose="020B0402020203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ABDAC688-6026-4B4C-B78E-5C4030F6DDD8}"/>
              </a:ext>
            </a:extLst>
          </p:cNvPr>
          <p:cNvSpPr txBox="1"/>
          <p:nvPr/>
        </p:nvSpPr>
        <p:spPr>
          <a:xfrm>
            <a:off x="6846163" y="6398162"/>
            <a:ext cx="224742"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 </a:t>
            </a:r>
          </a:p>
        </p:txBody>
      </p:sp>
      <p:sp>
        <p:nvSpPr>
          <p:cNvPr id="10" name="TextBox 9">
            <a:extLst>
              <a:ext uri="{FF2B5EF4-FFF2-40B4-BE49-F238E27FC236}">
                <a16:creationId xmlns:a16="http://schemas.microsoft.com/office/drawing/2014/main" id="{93586561-6D1F-4B4F-8F54-02ADCEDB6CB5}"/>
              </a:ext>
            </a:extLst>
          </p:cNvPr>
          <p:cNvSpPr txBox="1"/>
          <p:nvPr/>
        </p:nvSpPr>
        <p:spPr>
          <a:xfrm>
            <a:off x="501203" y="2283540"/>
            <a:ext cx="8141593" cy="3970318"/>
          </a:xfrm>
          <a:prstGeom prst="rect">
            <a:avLst/>
          </a:prstGeom>
          <a:noFill/>
        </p:spPr>
        <p:txBody>
          <a:bodyPr wrap="square">
            <a:spAutoFit/>
          </a:bodyPr>
          <a:lstStyle/>
          <a:p>
            <a:r>
              <a:rPr lang="en-AU" dirty="0">
                <a:latin typeface="+mj-lt"/>
                <a:cs typeface="Calibri Light" panose="020F0502020204030204" pitchFamily="34" charset="0"/>
              </a:rPr>
              <a:t>To become an AfN Accredited Auditor, all applicants must complete the AfN Accredited Expert Training Course and pass the online assessment modules. Click here to access the training portal. In addition, applicants must satisfy the following requirements: </a:t>
            </a:r>
          </a:p>
          <a:p>
            <a:endParaRPr lang="en-AU" dirty="0">
              <a:latin typeface="+mj-lt"/>
              <a:cs typeface="Calibri Light" panose="020F0502020204030204" pitchFamily="34" charset="0"/>
            </a:endParaRPr>
          </a:p>
          <a:p>
            <a:r>
              <a:rPr lang="en-AU" dirty="0">
                <a:latin typeface="+mj-lt"/>
                <a:cs typeface="Calibri Light" panose="020F0502020204030204" pitchFamily="34" charset="0"/>
              </a:rPr>
              <a:t>	a) Relevant tertiary-level qualifications (e.g. accounting, finance etc); </a:t>
            </a:r>
          </a:p>
          <a:p>
            <a:r>
              <a:rPr lang="en-AU" dirty="0">
                <a:latin typeface="+mj-lt"/>
                <a:cs typeface="Calibri Light" panose="020F0502020204030204" pitchFamily="34" charset="0"/>
              </a:rPr>
              <a:t>	b) minimum experience in preparing audits (1000 hours); </a:t>
            </a:r>
          </a:p>
          <a:p>
            <a:r>
              <a:rPr lang="en-AU" dirty="0">
                <a:latin typeface="+mj-lt"/>
                <a:cs typeface="Calibri Light" panose="020F0502020204030204" pitchFamily="34" charset="0"/>
              </a:rPr>
              <a:t>	c) demonstrated audit, assurance, and audit team leadership experience; and </a:t>
            </a:r>
          </a:p>
          <a:p>
            <a:r>
              <a:rPr lang="en-AU" dirty="0">
                <a:latin typeface="+mj-lt"/>
                <a:cs typeface="Calibri Light" panose="020F0502020204030204" pitchFamily="34" charset="0"/>
              </a:rPr>
              <a:t>	d) knowledge of the AfN Framework and account development process. </a:t>
            </a:r>
          </a:p>
          <a:p>
            <a:endParaRPr lang="en-AU" dirty="0">
              <a:latin typeface="+mj-lt"/>
              <a:cs typeface="Calibri Light" panose="020F0502020204030204" pitchFamily="34" charset="0"/>
            </a:endParaRPr>
          </a:p>
          <a:p>
            <a:pPr algn="ctr"/>
            <a:r>
              <a:rPr lang="en-AU" dirty="0">
                <a:latin typeface="+mj-lt"/>
                <a:cs typeface="Calibri Light" panose="020F0502020204030204" pitchFamily="34" charset="0"/>
              </a:rPr>
              <a:t>The fee to become accredited as an Expert is $300 per new registration. The ongoing annual fee once accredited is </a:t>
            </a:r>
            <a:r>
              <a:rPr lang="en-AU">
                <a:latin typeface="+mj-lt"/>
                <a:cs typeface="Calibri Light" panose="020F0502020204030204" pitchFamily="34" charset="0"/>
              </a:rPr>
              <a:t>$150 </a:t>
            </a:r>
            <a:r>
              <a:rPr lang="en-AU" dirty="0">
                <a:latin typeface="+mj-lt"/>
                <a:cs typeface="Calibri Light" panose="020F0502020204030204" pitchFamily="34" charset="0"/>
              </a:rPr>
              <a:t>for all Experts. </a:t>
            </a:r>
          </a:p>
          <a:p>
            <a:pPr algn="ctr"/>
            <a:r>
              <a:rPr lang="en-AU" u="sng" dirty="0">
                <a:latin typeface="+mj-lt"/>
                <a:cs typeface="Calibri Light" panose="020F0502020204030204" pitchFamily="34" charset="0"/>
              </a:rPr>
              <a:t>https://</a:t>
            </a:r>
            <a:r>
              <a:rPr lang="en-AU" u="sng" dirty="0" err="1">
                <a:latin typeface="+mj-lt"/>
                <a:cs typeface="Calibri Light" panose="020F0502020204030204" pitchFamily="34" charset="0"/>
              </a:rPr>
              <a:t>www.accountingfornature.org</a:t>
            </a:r>
            <a:r>
              <a:rPr lang="en-AU" u="sng" dirty="0">
                <a:latin typeface="+mj-lt"/>
                <a:cs typeface="Calibri Light" panose="020F0502020204030204" pitchFamily="34" charset="0"/>
              </a:rPr>
              <a:t>/accredited-experts</a:t>
            </a:r>
            <a:endParaRPr lang="en-GB" dirty="0">
              <a:solidFill>
                <a:srgbClr val="000000"/>
              </a:solidFill>
              <a:latin typeface="+mj-lt"/>
              <a:cs typeface="Calibri Light" panose="020F0502020204030204" pitchFamily="34" charset="0"/>
            </a:endParaRPr>
          </a:p>
          <a:p>
            <a:endParaRPr lang="en-AU" dirty="0">
              <a:latin typeface="+mj-lt"/>
              <a:cs typeface="Calibri Light" panose="020F0502020204030204" pitchFamily="34" charset="0"/>
            </a:endParaRPr>
          </a:p>
          <a:p>
            <a:endParaRPr lang="en-GB" dirty="0">
              <a:solidFill>
                <a:srgbClr val="000000"/>
              </a:solidFill>
              <a:effectLst/>
              <a:latin typeface="+mj-lt"/>
              <a:cs typeface="Calibri Light" panose="020F0502020204030204" pitchFamily="34" charset="0"/>
            </a:endParaRPr>
          </a:p>
        </p:txBody>
      </p:sp>
      <p:sp>
        <p:nvSpPr>
          <p:cNvPr id="6" name="Rectangle 5">
            <a:extLst>
              <a:ext uri="{FF2B5EF4-FFF2-40B4-BE49-F238E27FC236}">
                <a16:creationId xmlns:a16="http://schemas.microsoft.com/office/drawing/2014/main" id="{9A88CDAA-3AE4-D245-A15E-2A8C9A7BD1A0}"/>
              </a:ext>
            </a:extLst>
          </p:cNvPr>
          <p:cNvSpPr/>
          <p:nvPr/>
        </p:nvSpPr>
        <p:spPr>
          <a:xfrm>
            <a:off x="0" y="785814"/>
            <a:ext cx="9144000" cy="11249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AU" sz="2000" dirty="0">
                <a:solidFill>
                  <a:schemeClr val="bg1"/>
                </a:solidFill>
                <a:latin typeface="+mj-lt"/>
                <a:cs typeface="Calibri Light" panose="020F0502020204030204" pitchFamily="34" charset="0"/>
              </a:rPr>
              <a:t>EXPERT ACCREDITATION PATHWAYS</a:t>
            </a:r>
          </a:p>
        </p:txBody>
      </p:sp>
      <p:sp>
        <p:nvSpPr>
          <p:cNvPr id="2" name="Slide Number Placeholder 1">
            <a:extLst>
              <a:ext uri="{FF2B5EF4-FFF2-40B4-BE49-F238E27FC236}">
                <a16:creationId xmlns:a16="http://schemas.microsoft.com/office/drawing/2014/main" id="{C9A29D54-D125-4844-AD46-4E6AE0D6A828}"/>
              </a:ext>
            </a:extLst>
          </p:cNvPr>
          <p:cNvSpPr>
            <a:spLocks noGrp="1"/>
          </p:cNvSpPr>
          <p:nvPr>
            <p:ph type="sldNum" sz="quarter" idx="12"/>
          </p:nvPr>
        </p:nvSpPr>
        <p:spPr/>
        <p:txBody>
          <a:bodyPr/>
          <a:lstStyle/>
          <a:p>
            <a:fld id="{20550A7E-0215-EA48-A579-C9E7E81A0714}" type="slidenum">
              <a:rPr lang="en-AU" smtClean="0"/>
              <a:t>36</a:t>
            </a:fld>
            <a:endParaRPr lang="en-AU"/>
          </a:p>
        </p:txBody>
      </p:sp>
    </p:spTree>
    <p:extLst>
      <p:ext uri="{BB962C8B-B14F-4D97-AF65-F5344CB8AC3E}">
        <p14:creationId xmlns:p14="http://schemas.microsoft.com/office/powerpoint/2010/main" val="1826214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AB153F16-1C68-4BFC-8AD3-891C621DF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325" y="4308496"/>
            <a:ext cx="1283647" cy="1576752"/>
          </a:xfrm>
          <a:prstGeom prst="rect">
            <a:avLst/>
          </a:prstGeom>
        </p:spPr>
      </p:pic>
      <p:sp>
        <p:nvSpPr>
          <p:cNvPr id="8" name="Arrow: Down 7">
            <a:extLst>
              <a:ext uri="{FF2B5EF4-FFF2-40B4-BE49-F238E27FC236}">
                <a16:creationId xmlns:a16="http://schemas.microsoft.com/office/drawing/2014/main" id="{0CAE8D08-5BA5-4F9D-8FB1-D942251153D8}"/>
              </a:ext>
            </a:extLst>
          </p:cNvPr>
          <p:cNvSpPr/>
          <p:nvPr/>
        </p:nvSpPr>
        <p:spPr>
          <a:xfrm rot="16200000">
            <a:off x="2454894" y="1432056"/>
            <a:ext cx="732971" cy="527837"/>
          </a:xfrm>
          <a:prstGeom prst="downArrow">
            <a:avLst/>
          </a:prstGeom>
          <a:solidFill>
            <a:srgbClr val="02507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812392C5-0914-41C2-87F7-2759B8D27BFD}"/>
              </a:ext>
            </a:extLst>
          </p:cNvPr>
          <p:cNvSpPr/>
          <p:nvPr/>
        </p:nvSpPr>
        <p:spPr>
          <a:xfrm>
            <a:off x="3248752" y="984982"/>
            <a:ext cx="2958225" cy="1448393"/>
          </a:xfrm>
          <a:prstGeom prst="rect">
            <a:avLst/>
          </a:prstGeom>
          <a:solidFill>
            <a:schemeClr val="bg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Avenir LT Std 35 Light" panose="020B0402020203020204" pitchFamily="34" charset="0"/>
              </a:rPr>
              <a:t>Sign up to the AfN Training Portal and complete the free preview </a:t>
            </a:r>
            <a:br>
              <a:rPr lang="en-AU" sz="1400" dirty="0">
                <a:solidFill>
                  <a:schemeClr val="bg1"/>
                </a:solidFill>
                <a:latin typeface="Avenir LT Std 35 Light" panose="020B0402020203020204" pitchFamily="34" charset="0"/>
              </a:rPr>
            </a:br>
            <a:br>
              <a:rPr lang="en-AU" sz="1400" dirty="0">
                <a:solidFill>
                  <a:schemeClr val="bg1"/>
                </a:solidFill>
                <a:latin typeface="Avenir LT Std 35 Light" panose="020B0402020203020204" pitchFamily="34" charset="0"/>
              </a:rPr>
            </a:br>
            <a:r>
              <a:rPr lang="en-AU" sz="1400" dirty="0">
                <a:solidFill>
                  <a:schemeClr val="accent2"/>
                </a:solidFill>
                <a:latin typeface="Avenir LT Std 35 Light" panose="020B0402020203020204" pitchFamily="34" charset="0"/>
                <a:hlinkClick r:id="rId3"/>
              </a:rPr>
              <a:t>https://accountingfornature-training.thinkific.com</a:t>
            </a:r>
            <a:r>
              <a:rPr lang="en-AU" sz="1400" dirty="0">
                <a:solidFill>
                  <a:schemeClr val="accent2"/>
                </a:solidFill>
                <a:latin typeface="Avenir LT Std 35 Light" panose="020B0402020203020204" pitchFamily="34" charset="0"/>
              </a:rPr>
              <a:t> </a:t>
            </a:r>
          </a:p>
        </p:txBody>
      </p:sp>
      <p:sp>
        <p:nvSpPr>
          <p:cNvPr id="10" name="Rectangle 9">
            <a:extLst>
              <a:ext uri="{FF2B5EF4-FFF2-40B4-BE49-F238E27FC236}">
                <a16:creationId xmlns:a16="http://schemas.microsoft.com/office/drawing/2014/main" id="{1E7971BB-8E0C-42F4-9A0E-58BF19BDA2BA}"/>
              </a:ext>
            </a:extLst>
          </p:cNvPr>
          <p:cNvSpPr/>
          <p:nvPr/>
        </p:nvSpPr>
        <p:spPr>
          <a:xfrm>
            <a:off x="3248752" y="2603457"/>
            <a:ext cx="2958225" cy="1466533"/>
          </a:xfrm>
          <a:prstGeom prst="rect">
            <a:avLst/>
          </a:prstGeom>
          <a:solidFill>
            <a:schemeClr val="bg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Avenir LT Std 35 Light" panose="020B0402020203020204" pitchFamily="34" charset="0"/>
              </a:rPr>
              <a:t>Contact an AfN Accredited Expert to assist with the account development process</a:t>
            </a:r>
          </a:p>
          <a:p>
            <a:pPr algn="ctr"/>
            <a:endParaRPr lang="en-AU" sz="1400" dirty="0">
              <a:latin typeface="Avenir LT Std 35 Light" panose="020B0402020203020204" pitchFamily="34" charset="0"/>
            </a:endParaRPr>
          </a:p>
          <a:p>
            <a:pPr algn="ctr"/>
            <a:r>
              <a:rPr lang="en-AU" sz="1400" dirty="0">
                <a:solidFill>
                  <a:schemeClr val="accent2"/>
                </a:solidFill>
                <a:latin typeface="Avenir LT Std 35 Light" panose="020B0402020203020204" pitchFamily="34" charset="0"/>
                <a:hlinkClick r:id="rId4"/>
              </a:rPr>
              <a:t>https://www.accountingfornature.org/cat-1-2-expert-register</a:t>
            </a:r>
            <a:r>
              <a:rPr lang="en-AU" sz="1400" dirty="0">
                <a:solidFill>
                  <a:schemeClr val="accent2"/>
                </a:solidFill>
                <a:latin typeface="Avenir LT Std 35 Light" panose="020B0402020203020204" pitchFamily="34" charset="0"/>
              </a:rPr>
              <a:t> </a:t>
            </a:r>
          </a:p>
        </p:txBody>
      </p:sp>
      <p:sp>
        <p:nvSpPr>
          <p:cNvPr id="11" name="Arrow: Down 10">
            <a:extLst>
              <a:ext uri="{FF2B5EF4-FFF2-40B4-BE49-F238E27FC236}">
                <a16:creationId xmlns:a16="http://schemas.microsoft.com/office/drawing/2014/main" id="{277DE528-CCAA-439C-8436-233C955EC4A1}"/>
              </a:ext>
            </a:extLst>
          </p:cNvPr>
          <p:cNvSpPr/>
          <p:nvPr/>
        </p:nvSpPr>
        <p:spPr>
          <a:xfrm rot="16200000">
            <a:off x="2454893" y="2798596"/>
            <a:ext cx="732971" cy="527837"/>
          </a:xfrm>
          <a:prstGeom prst="downArrow">
            <a:avLst/>
          </a:prstGeom>
          <a:solidFill>
            <a:srgbClr val="02507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F221E8A5-18D8-4232-A859-4B73CD1ADE89}"/>
              </a:ext>
            </a:extLst>
          </p:cNvPr>
          <p:cNvSpPr/>
          <p:nvPr/>
        </p:nvSpPr>
        <p:spPr>
          <a:xfrm>
            <a:off x="3248752" y="4240072"/>
            <a:ext cx="2958225" cy="1448393"/>
          </a:xfrm>
          <a:prstGeom prst="rect">
            <a:avLst/>
          </a:prstGeom>
          <a:solidFill>
            <a:schemeClr val="bg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Avenir LT Std 35 Light" panose="020B0402020203020204" pitchFamily="34" charset="0"/>
              </a:rPr>
              <a:t>Decide on the tier of certification best suited for your circumstances, and submit your Environmental Account for Auditing or an AfN Technical Assessment</a:t>
            </a:r>
          </a:p>
        </p:txBody>
      </p:sp>
      <p:sp>
        <p:nvSpPr>
          <p:cNvPr id="13" name="Arrow: Down 12">
            <a:extLst>
              <a:ext uri="{FF2B5EF4-FFF2-40B4-BE49-F238E27FC236}">
                <a16:creationId xmlns:a16="http://schemas.microsoft.com/office/drawing/2014/main" id="{8663F2CE-CFFF-4C35-BEB6-15B78523372A}"/>
              </a:ext>
            </a:extLst>
          </p:cNvPr>
          <p:cNvSpPr/>
          <p:nvPr/>
        </p:nvSpPr>
        <p:spPr>
          <a:xfrm rot="16200000">
            <a:off x="2454893" y="4594480"/>
            <a:ext cx="732971" cy="527837"/>
          </a:xfrm>
          <a:prstGeom prst="downArrow">
            <a:avLst/>
          </a:prstGeom>
          <a:solidFill>
            <a:srgbClr val="025073">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13">
            <a:extLst>
              <a:ext uri="{FF2B5EF4-FFF2-40B4-BE49-F238E27FC236}">
                <a16:creationId xmlns:a16="http://schemas.microsoft.com/office/drawing/2014/main" id="{4BE7B327-40DE-440F-AC94-A9EE888B9A0D}"/>
              </a:ext>
            </a:extLst>
          </p:cNvPr>
          <p:cNvPicPr>
            <a:picLocks noChangeAspect="1"/>
          </p:cNvPicPr>
          <p:nvPr/>
        </p:nvPicPr>
        <p:blipFill rotWithShape="1">
          <a:blip r:embed="rId5"/>
          <a:srcRect l="15686" t="2145" r="46641" b="2981"/>
          <a:stretch/>
        </p:blipFill>
        <p:spPr>
          <a:xfrm>
            <a:off x="6548380" y="986498"/>
            <a:ext cx="1603541" cy="1448393"/>
          </a:xfrm>
          <a:prstGeom prst="rect">
            <a:avLst/>
          </a:prstGeom>
          <a:ln>
            <a:noFill/>
          </a:ln>
        </p:spPr>
      </p:pic>
      <p:sp>
        <p:nvSpPr>
          <p:cNvPr id="16" name="TextBox 7">
            <a:extLst>
              <a:ext uri="{FF2B5EF4-FFF2-40B4-BE49-F238E27FC236}">
                <a16:creationId xmlns:a16="http://schemas.microsoft.com/office/drawing/2014/main" id="{488C0715-D6B2-4CC2-A7B5-9E4289A15687}"/>
              </a:ext>
            </a:extLst>
          </p:cNvPr>
          <p:cNvSpPr txBox="1"/>
          <p:nvPr/>
        </p:nvSpPr>
        <p:spPr>
          <a:xfrm>
            <a:off x="478333" y="2151728"/>
            <a:ext cx="1627245" cy="2554545"/>
          </a:xfrm>
          <a:prstGeom prst="rect">
            <a:avLst/>
          </a:prstGeom>
          <a:solidFill>
            <a:srgbClr val="025073"/>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000" dirty="0">
              <a:solidFill>
                <a:schemeClr val="bg1"/>
              </a:solidFill>
              <a:latin typeface="+mj-lt"/>
            </a:endParaRPr>
          </a:p>
          <a:p>
            <a:pPr algn="ctr"/>
            <a:endParaRPr lang="en-GB" sz="2000" dirty="0">
              <a:solidFill>
                <a:schemeClr val="bg1"/>
              </a:solidFill>
              <a:latin typeface="+mj-lt"/>
            </a:endParaRPr>
          </a:p>
          <a:p>
            <a:pPr algn="ctr"/>
            <a:r>
              <a:rPr lang="en-GB" sz="2000" dirty="0">
                <a:solidFill>
                  <a:schemeClr val="bg1"/>
                </a:solidFill>
                <a:latin typeface="+mj-lt"/>
              </a:rPr>
              <a:t>Steps to start the Account development process</a:t>
            </a:r>
          </a:p>
          <a:p>
            <a:pPr algn="ctr"/>
            <a:endParaRPr lang="en-GB" sz="2000" dirty="0">
              <a:solidFill>
                <a:schemeClr val="bg1"/>
              </a:solidFill>
              <a:latin typeface="+mj-lt"/>
            </a:endParaRPr>
          </a:p>
          <a:p>
            <a:pPr algn="ctr"/>
            <a:r>
              <a:rPr lang="en-GB" sz="2000" dirty="0">
                <a:solidFill>
                  <a:schemeClr val="bg1"/>
                </a:solidFill>
                <a:latin typeface="+mj-lt"/>
              </a:rPr>
              <a:t> </a:t>
            </a:r>
            <a:endParaRPr lang="en-AU" sz="2000" dirty="0">
              <a:solidFill>
                <a:schemeClr val="bg1"/>
              </a:solidFill>
              <a:latin typeface="+mj-lt"/>
            </a:endParaRPr>
          </a:p>
        </p:txBody>
      </p:sp>
      <p:sp>
        <p:nvSpPr>
          <p:cNvPr id="17" name="Title 1">
            <a:extLst>
              <a:ext uri="{FF2B5EF4-FFF2-40B4-BE49-F238E27FC236}">
                <a16:creationId xmlns:a16="http://schemas.microsoft.com/office/drawing/2014/main" id="{F0031303-5C8F-4582-8E1E-44C7BBBE5BEA}"/>
              </a:ext>
            </a:extLst>
          </p:cNvPr>
          <p:cNvSpPr txBox="1">
            <a:spLocks/>
          </p:cNvSpPr>
          <p:nvPr/>
        </p:nvSpPr>
        <p:spPr>
          <a:xfrm>
            <a:off x="159023" y="123629"/>
            <a:ext cx="746760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Interested in developing an Environmental Account?</a:t>
            </a:r>
          </a:p>
        </p:txBody>
      </p:sp>
      <p:pic>
        <p:nvPicPr>
          <p:cNvPr id="18" name="Picture 17">
            <a:extLst>
              <a:ext uri="{FF2B5EF4-FFF2-40B4-BE49-F238E27FC236}">
                <a16:creationId xmlns:a16="http://schemas.microsoft.com/office/drawing/2014/main" id="{942A7972-50A8-4DA5-88EC-0E592FB2578B}"/>
              </a:ext>
            </a:extLst>
          </p:cNvPr>
          <p:cNvPicPr>
            <a:picLocks noChangeAspect="1"/>
          </p:cNvPicPr>
          <p:nvPr/>
        </p:nvPicPr>
        <p:blipFill rotWithShape="1">
          <a:blip r:embed="rId6"/>
          <a:srcRect t="82911" r="385"/>
          <a:stretch/>
        </p:blipFill>
        <p:spPr>
          <a:xfrm>
            <a:off x="-5835" y="5762171"/>
            <a:ext cx="9149835" cy="1095829"/>
          </a:xfrm>
          <a:prstGeom prst="rect">
            <a:avLst/>
          </a:prstGeom>
        </p:spPr>
      </p:pic>
      <p:sp>
        <p:nvSpPr>
          <p:cNvPr id="19" name="TextBox 18">
            <a:extLst>
              <a:ext uri="{FF2B5EF4-FFF2-40B4-BE49-F238E27FC236}">
                <a16:creationId xmlns:a16="http://schemas.microsoft.com/office/drawing/2014/main" id="{38421916-5111-4B48-AD0A-31B2DE38F46A}"/>
              </a:ext>
            </a:extLst>
          </p:cNvPr>
          <p:cNvSpPr txBox="1"/>
          <p:nvPr/>
        </p:nvSpPr>
        <p:spPr>
          <a:xfrm>
            <a:off x="6846163" y="6398162"/>
            <a:ext cx="2053767"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Not for general distribution</a:t>
            </a:r>
          </a:p>
        </p:txBody>
      </p:sp>
      <p:pic>
        <p:nvPicPr>
          <p:cNvPr id="3" name="Picture 2" descr="A picture containing chart&#10;&#10;Description automatically generated">
            <a:extLst>
              <a:ext uri="{FF2B5EF4-FFF2-40B4-BE49-F238E27FC236}">
                <a16:creationId xmlns:a16="http://schemas.microsoft.com/office/drawing/2014/main" id="{5E3FE91E-CDD2-5E4D-959F-6D95B35C9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9687" y="2676347"/>
            <a:ext cx="1380925" cy="1374947"/>
          </a:xfrm>
          <a:prstGeom prst="rect">
            <a:avLst/>
          </a:prstGeom>
        </p:spPr>
      </p:pic>
    </p:spTree>
    <p:extLst>
      <p:ext uri="{BB962C8B-B14F-4D97-AF65-F5344CB8AC3E}">
        <p14:creationId xmlns:p14="http://schemas.microsoft.com/office/powerpoint/2010/main" val="3280212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BF488C-CFBC-490C-B59E-0439D24AE3E1}"/>
              </a:ext>
            </a:extLst>
          </p:cNvPr>
          <p:cNvPicPr>
            <a:picLocks noChangeAspect="1"/>
          </p:cNvPicPr>
          <p:nvPr/>
        </p:nvPicPr>
        <p:blipFill rotWithShape="1">
          <a:blip r:embed="rId2"/>
          <a:srcRect t="96315"/>
          <a:stretch/>
        </p:blipFill>
        <p:spPr>
          <a:xfrm>
            <a:off x="0" y="6221006"/>
            <a:ext cx="9144000" cy="636993"/>
          </a:xfrm>
          <a:prstGeom prst="rect">
            <a:avLst/>
          </a:prstGeom>
        </p:spPr>
      </p:pic>
      <p:pic>
        <p:nvPicPr>
          <p:cNvPr id="7" name="Picture 6">
            <a:extLst>
              <a:ext uri="{FF2B5EF4-FFF2-40B4-BE49-F238E27FC236}">
                <a16:creationId xmlns:a16="http://schemas.microsoft.com/office/drawing/2014/main" id="{E1AA8031-A61C-4BF6-BFB1-3331C01804AD}"/>
              </a:ext>
            </a:extLst>
          </p:cNvPr>
          <p:cNvPicPr>
            <a:picLocks noChangeAspect="1"/>
          </p:cNvPicPr>
          <p:nvPr/>
        </p:nvPicPr>
        <p:blipFill rotWithShape="1">
          <a:blip r:embed="rId3"/>
          <a:srcRect l="488" t="71988" b="1035"/>
          <a:stretch/>
        </p:blipFill>
        <p:spPr>
          <a:xfrm>
            <a:off x="-1" y="4745115"/>
            <a:ext cx="9145839" cy="1596212"/>
          </a:xfrm>
          <a:prstGeom prst="rect">
            <a:avLst/>
          </a:prstGeom>
        </p:spPr>
      </p:pic>
      <p:sp>
        <p:nvSpPr>
          <p:cNvPr id="8" name="TextBox 7">
            <a:extLst>
              <a:ext uri="{FF2B5EF4-FFF2-40B4-BE49-F238E27FC236}">
                <a16:creationId xmlns:a16="http://schemas.microsoft.com/office/drawing/2014/main" id="{11DDE51B-25C9-4DA8-852E-ED06730D2EA6}"/>
              </a:ext>
            </a:extLst>
          </p:cNvPr>
          <p:cNvSpPr txBox="1"/>
          <p:nvPr/>
        </p:nvSpPr>
        <p:spPr>
          <a:xfrm>
            <a:off x="3442139" y="2782669"/>
            <a:ext cx="2259721" cy="646331"/>
          </a:xfrm>
          <a:prstGeom prst="rect">
            <a:avLst/>
          </a:prstGeom>
          <a:noFill/>
        </p:spPr>
        <p:txBody>
          <a:bodyPr wrap="none" rtlCol="0">
            <a:spAutoFit/>
          </a:bodyPr>
          <a:lstStyle/>
          <a:p>
            <a:r>
              <a:rPr lang="en-AU" sz="3600" dirty="0">
                <a:solidFill>
                  <a:srgbClr val="025073"/>
                </a:solidFill>
                <a:latin typeface="+mj-lt"/>
              </a:rPr>
              <a:t>Questions?</a:t>
            </a:r>
          </a:p>
        </p:txBody>
      </p:sp>
    </p:spTree>
    <p:extLst>
      <p:ext uri="{BB962C8B-B14F-4D97-AF65-F5344CB8AC3E}">
        <p14:creationId xmlns:p14="http://schemas.microsoft.com/office/powerpoint/2010/main" val="1720442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667123C9-7F14-4469-B7F6-75474C34E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565" y="120740"/>
            <a:ext cx="1944412" cy="1254034"/>
          </a:xfrm>
          <a:prstGeom prst="rect">
            <a:avLst/>
          </a:prstGeom>
        </p:spPr>
      </p:pic>
      <p:pic>
        <p:nvPicPr>
          <p:cNvPr id="2" name="Picture 1">
            <a:extLst>
              <a:ext uri="{FF2B5EF4-FFF2-40B4-BE49-F238E27FC236}">
                <a16:creationId xmlns:a16="http://schemas.microsoft.com/office/drawing/2014/main" id="{F815C972-F301-4C9D-9D8E-32283A422CD8}"/>
              </a:ext>
            </a:extLst>
          </p:cNvPr>
          <p:cNvPicPr>
            <a:picLocks noChangeAspect="1"/>
          </p:cNvPicPr>
          <p:nvPr/>
        </p:nvPicPr>
        <p:blipFill rotWithShape="1">
          <a:blip r:embed="rId3"/>
          <a:srcRect t="82911" r="385"/>
          <a:stretch/>
        </p:blipFill>
        <p:spPr>
          <a:xfrm>
            <a:off x="-5835" y="5762171"/>
            <a:ext cx="9149835" cy="1095829"/>
          </a:xfrm>
          <a:prstGeom prst="rect">
            <a:avLst/>
          </a:prstGeom>
        </p:spPr>
      </p:pic>
      <p:sp>
        <p:nvSpPr>
          <p:cNvPr id="3" name="TextBox 2">
            <a:extLst>
              <a:ext uri="{FF2B5EF4-FFF2-40B4-BE49-F238E27FC236}">
                <a16:creationId xmlns:a16="http://schemas.microsoft.com/office/drawing/2014/main" id="{EAC996BA-6991-4196-A8FB-AA105AEFE807}"/>
              </a:ext>
            </a:extLst>
          </p:cNvPr>
          <p:cNvSpPr txBox="1"/>
          <p:nvPr/>
        </p:nvSpPr>
        <p:spPr>
          <a:xfrm>
            <a:off x="6846163" y="6398162"/>
            <a:ext cx="2053767" cy="276999"/>
          </a:xfrm>
          <a:prstGeom prst="rect">
            <a:avLst/>
          </a:prstGeom>
          <a:noFill/>
        </p:spPr>
        <p:txBody>
          <a:bodyPr wrap="none" rtlCol="0">
            <a:spAutoFit/>
          </a:bodyPr>
          <a:lstStyle/>
          <a:p>
            <a:r>
              <a:rPr lang="en-AU" sz="1200" dirty="0">
                <a:solidFill>
                  <a:srgbClr val="6C809C"/>
                </a:solidFill>
                <a:latin typeface="Avenir LT Std 35 Light" panose="020B0402020203020204" pitchFamily="34" charset="0"/>
              </a:rPr>
              <a:t>Not for general distribution</a:t>
            </a:r>
          </a:p>
        </p:txBody>
      </p:sp>
      <p:sp>
        <p:nvSpPr>
          <p:cNvPr id="10" name="Title 1">
            <a:extLst>
              <a:ext uri="{FF2B5EF4-FFF2-40B4-BE49-F238E27FC236}">
                <a16:creationId xmlns:a16="http://schemas.microsoft.com/office/drawing/2014/main" id="{5DBB0D6C-0D9A-46D4-9B40-D6DC4701579A}"/>
              </a:ext>
            </a:extLst>
          </p:cNvPr>
          <p:cNvSpPr txBox="1">
            <a:spLocks/>
          </p:cNvSpPr>
          <p:nvPr/>
        </p:nvSpPr>
        <p:spPr>
          <a:xfrm>
            <a:off x="201667" y="-4813"/>
            <a:ext cx="7467600"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dirty="0">
                <a:latin typeface="Calibri Light" panose="020F0302020204030204" pitchFamily="34" charset="0"/>
                <a:ea typeface="+mn-ea"/>
                <a:cs typeface="Calibri Light" panose="020F0302020204030204" pitchFamily="34" charset="0"/>
              </a:rPr>
              <a:t>Collaborators</a:t>
            </a:r>
          </a:p>
        </p:txBody>
      </p:sp>
      <p:pic>
        <p:nvPicPr>
          <p:cNvPr id="9" name="Picture 8" descr="Logo, company name&#10;&#10;Description automatically generated">
            <a:extLst>
              <a:ext uri="{FF2B5EF4-FFF2-40B4-BE49-F238E27FC236}">
                <a16:creationId xmlns:a16="http://schemas.microsoft.com/office/drawing/2014/main" id="{3865F1CE-1FD6-2354-1E3F-00FBD97D1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86" y="1374774"/>
            <a:ext cx="8382391" cy="4495153"/>
          </a:xfrm>
          <a:prstGeom prst="rect">
            <a:avLst/>
          </a:prstGeom>
        </p:spPr>
      </p:pic>
    </p:spTree>
    <p:extLst>
      <p:ext uri="{BB962C8B-B14F-4D97-AF65-F5344CB8AC3E}">
        <p14:creationId xmlns:p14="http://schemas.microsoft.com/office/powerpoint/2010/main" val="444681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01D36A-D1E0-0BBA-5683-0357E07D2466}"/>
              </a:ext>
            </a:extLst>
          </p:cNvPr>
          <p:cNvSpPr>
            <a:spLocks noGrp="1"/>
          </p:cNvSpPr>
          <p:nvPr>
            <p:ph idx="4294967295"/>
          </p:nvPr>
        </p:nvSpPr>
        <p:spPr>
          <a:xfrm>
            <a:off x="188843" y="1829017"/>
            <a:ext cx="5099050" cy="2370138"/>
          </a:xfrm>
        </p:spPr>
        <p:txBody>
          <a:bodyPr anchor="ctr">
            <a:normAutofit/>
          </a:bodyPr>
          <a:lstStyle/>
          <a:p>
            <a:pPr marL="0" indent="0" defTabSz="342900">
              <a:spcBef>
                <a:spcPts val="900"/>
              </a:spcBef>
              <a:buNone/>
              <a:defRPr/>
            </a:pPr>
            <a:r>
              <a:rPr lang="en-AU" sz="1350" b="1" dirty="0">
                <a:latin typeface="Raleway" pitchFamily="2" charset="0"/>
              </a:rPr>
              <a:t>Disclosure of “nature risk” in a company’s supply chain or investment portfolio is becoming the norm – just like was the case for climate change in the last few years.  </a:t>
            </a:r>
          </a:p>
          <a:p>
            <a:pPr defTabSz="342900">
              <a:spcBef>
                <a:spcPts val="900"/>
              </a:spcBef>
              <a:defRPr/>
            </a:pPr>
            <a:r>
              <a:rPr lang="en-AU" sz="1350" dirty="0">
                <a:latin typeface="Raleway" pitchFamily="2" charset="0"/>
              </a:rPr>
              <a:t>This is demonstrated by the recent and strong interest in the taskforce for Nature-related Financial Disclosure (TNFD).</a:t>
            </a:r>
          </a:p>
          <a:p>
            <a:pPr defTabSz="342900">
              <a:spcBef>
                <a:spcPts val="900"/>
              </a:spcBef>
              <a:defRPr/>
            </a:pPr>
            <a:r>
              <a:rPr lang="en-AU" sz="1350" dirty="0">
                <a:latin typeface="Raleway" pitchFamily="2" charset="0"/>
              </a:rPr>
              <a:t>Accounting for Nature</a:t>
            </a:r>
            <a:r>
              <a:rPr lang="en-AU" sz="1350" baseline="30000" dirty="0">
                <a:latin typeface="Raleway" pitchFamily="2" charset="0"/>
              </a:rPr>
              <a:t>®</a:t>
            </a:r>
            <a:r>
              <a:rPr lang="en-AU" sz="1350" dirty="0">
                <a:latin typeface="Raleway" pitchFamily="2" charset="0"/>
              </a:rPr>
              <a:t> environmental accounts, fit neatly into the TNFD’s LEAP approach.</a:t>
            </a:r>
          </a:p>
          <a:p>
            <a:pPr marL="0" indent="0" defTabSz="342900">
              <a:spcBef>
                <a:spcPts val="900"/>
              </a:spcBef>
              <a:buNone/>
              <a:defRPr/>
            </a:pPr>
            <a:endParaRPr lang="en-AU" sz="1350" dirty="0">
              <a:latin typeface="Raleway" pitchFamily="2" charset="0"/>
            </a:endParaRPr>
          </a:p>
        </p:txBody>
      </p:sp>
      <p:sp>
        <p:nvSpPr>
          <p:cNvPr id="6" name="Rectangle 5">
            <a:extLst>
              <a:ext uri="{FF2B5EF4-FFF2-40B4-BE49-F238E27FC236}">
                <a16:creationId xmlns:a16="http://schemas.microsoft.com/office/drawing/2014/main" id="{88D3A5D6-B203-531B-DCC6-1D1CCDB76E6D}"/>
              </a:ext>
            </a:extLst>
          </p:cNvPr>
          <p:cNvSpPr/>
          <p:nvPr/>
        </p:nvSpPr>
        <p:spPr>
          <a:xfrm>
            <a:off x="-7884" y="0"/>
            <a:ext cx="7522817" cy="1562641"/>
          </a:xfrm>
          <a:prstGeom prst="rect">
            <a:avLst/>
          </a:prstGeom>
          <a:solidFill>
            <a:srgbClr val="025073"/>
          </a:solidFill>
          <a:ln>
            <a:noFill/>
          </a:ln>
        </p:spPr>
        <p:style>
          <a:lnRef idx="2">
            <a:schemeClr val="accent1">
              <a:shade val="50000"/>
            </a:schemeClr>
          </a:lnRef>
          <a:fillRef idx="1">
            <a:schemeClr val="accent1"/>
          </a:fillRef>
          <a:effectRef idx="0">
            <a:schemeClr val="accent1"/>
          </a:effectRef>
          <a:fontRef idx="minor">
            <a:schemeClr val="lt1"/>
          </a:fontRef>
        </p:style>
        <p:txBody>
          <a:bodyPr lIns="189000" rtlCol="0" anchor="ctr"/>
          <a:lstStyle/>
          <a:p>
            <a:r>
              <a:rPr lang="en-GB" b="1" dirty="0">
                <a:latin typeface="Raleway" pitchFamily="2" charset="0"/>
              </a:rPr>
              <a:t>Nature-risk disclosure. </a:t>
            </a:r>
          </a:p>
          <a:p>
            <a:r>
              <a:rPr lang="en-GB" dirty="0">
                <a:latin typeface="Raleway" pitchFamily="2" charset="0"/>
              </a:rPr>
              <a:t>Soon to be the new norm in corporate transparency.   </a:t>
            </a:r>
            <a:endParaRPr lang="en-AU" dirty="0">
              <a:latin typeface="Raleway" pitchFamily="2" charset="0"/>
            </a:endParaRPr>
          </a:p>
        </p:txBody>
      </p:sp>
      <p:pic>
        <p:nvPicPr>
          <p:cNvPr id="7" name="Picture 6">
            <a:extLst>
              <a:ext uri="{FF2B5EF4-FFF2-40B4-BE49-F238E27FC236}">
                <a16:creationId xmlns:a16="http://schemas.microsoft.com/office/drawing/2014/main" id="{D5926FF3-59B1-CD30-03A4-20208F8721BB}"/>
              </a:ext>
            </a:extLst>
          </p:cNvPr>
          <p:cNvPicPr>
            <a:picLocks noChangeAspect="1"/>
          </p:cNvPicPr>
          <p:nvPr/>
        </p:nvPicPr>
        <p:blipFill rotWithShape="1">
          <a:blip r:embed="rId2"/>
          <a:srcRect l="22854" t="17358" r="22099" b="26685"/>
          <a:stretch/>
        </p:blipFill>
        <p:spPr>
          <a:xfrm>
            <a:off x="5918730" y="2125595"/>
            <a:ext cx="2935855" cy="1678700"/>
          </a:xfrm>
          <a:prstGeom prst="rect">
            <a:avLst/>
          </a:prstGeom>
          <a:ln>
            <a:noFill/>
          </a:ln>
          <a:effectLst>
            <a:outerShdw blurRad="292100" dist="139700" dir="2700000" algn="tl" rotWithShape="0">
              <a:srgbClr val="333333">
                <a:alpha val="65000"/>
              </a:srgbClr>
            </a:outerShdw>
          </a:effectLst>
        </p:spPr>
      </p:pic>
      <p:pic>
        <p:nvPicPr>
          <p:cNvPr id="8" name="Picture 2" descr="Taskforce Members – TNFD">
            <a:extLst>
              <a:ext uri="{FF2B5EF4-FFF2-40B4-BE49-F238E27FC236}">
                <a16:creationId xmlns:a16="http://schemas.microsoft.com/office/drawing/2014/main" id="{76FB993F-0CDB-E49B-559B-27349A566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934" y="0"/>
            <a:ext cx="1629066" cy="16330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438852-1FE8-364A-8EDE-95A4A0E5CE6F}"/>
              </a:ext>
            </a:extLst>
          </p:cNvPr>
          <p:cNvSpPr txBox="1"/>
          <p:nvPr/>
        </p:nvSpPr>
        <p:spPr>
          <a:xfrm>
            <a:off x="405829" y="4296844"/>
            <a:ext cx="8332342" cy="738664"/>
          </a:xfrm>
          <a:prstGeom prst="rect">
            <a:avLst/>
          </a:prstGeom>
          <a:solidFill>
            <a:srgbClr val="FFC000"/>
          </a:solidFill>
        </p:spPr>
        <p:txBody>
          <a:bodyPr wrap="square">
            <a:spAutoFit/>
          </a:bodyPr>
          <a:lstStyle/>
          <a:p>
            <a:pPr algn="ctr"/>
            <a:r>
              <a:rPr lang="en-US" sz="1400" dirty="0" err="1">
                <a:solidFill>
                  <a:srgbClr val="000000"/>
                </a:solidFill>
                <a:effectLst/>
                <a:latin typeface="Raleway" pitchFamily="2" charset="77"/>
                <a:ea typeface="Times New Roman" panose="02020603050405020304" pitchFamily="18" charset="0"/>
              </a:rPr>
              <a:t>AfN</a:t>
            </a:r>
            <a:r>
              <a:rPr lang="en-US" sz="1400" dirty="0">
                <a:solidFill>
                  <a:srgbClr val="000000"/>
                </a:solidFill>
                <a:effectLst/>
                <a:latin typeface="Raleway" pitchFamily="2" charset="77"/>
                <a:ea typeface="Times New Roman" panose="02020603050405020304" pitchFamily="18" charset="0"/>
              </a:rPr>
              <a:t> was </a:t>
            </a:r>
            <a:r>
              <a:rPr lang="en-US" sz="1400" dirty="0" err="1">
                <a:solidFill>
                  <a:srgbClr val="000000"/>
                </a:solidFill>
                <a:effectLst/>
                <a:latin typeface="Raleway" pitchFamily="2" charset="77"/>
                <a:ea typeface="Times New Roman" panose="02020603050405020304" pitchFamily="18" charset="0"/>
              </a:rPr>
              <a:t>recognised</a:t>
            </a:r>
            <a:r>
              <a:rPr lang="en-US" sz="1400" dirty="0">
                <a:solidFill>
                  <a:srgbClr val="000000"/>
                </a:solidFill>
                <a:effectLst/>
                <a:latin typeface="Raleway" pitchFamily="2" charset="77"/>
                <a:ea typeface="Times New Roman" panose="02020603050405020304" pitchFamily="18" charset="0"/>
              </a:rPr>
              <a:t> by the TNFD in Section 9.3.4 of </a:t>
            </a:r>
            <a:r>
              <a:rPr lang="en-US" sz="1400" i="1" dirty="0">
                <a:solidFill>
                  <a:srgbClr val="000000"/>
                </a:solidFill>
                <a:effectLst/>
                <a:latin typeface="Raleway" pitchFamily="2" charset="77"/>
                <a:ea typeface="Times New Roman" panose="02020603050405020304" pitchFamily="18" charset="0"/>
              </a:rPr>
              <a:t>Annex 1: Guidance on Metrics for the Evaluate Phase of LEAP</a:t>
            </a:r>
            <a:r>
              <a:rPr lang="en-US" sz="1400" dirty="0">
                <a:solidFill>
                  <a:srgbClr val="000000"/>
                </a:solidFill>
                <a:effectLst/>
                <a:latin typeface="Raleway" pitchFamily="2" charset="77"/>
                <a:ea typeface="Times New Roman" panose="02020603050405020304" pitchFamily="18" charset="0"/>
              </a:rPr>
              <a:t> as a framework for Environmental Accounting that requires the actual condition of environmental assets. </a:t>
            </a:r>
            <a:endParaRPr lang="en-US" sz="1400" dirty="0">
              <a:latin typeface="Raleway" pitchFamily="2" charset="77"/>
            </a:endParaRPr>
          </a:p>
        </p:txBody>
      </p:sp>
      <p:pic>
        <p:nvPicPr>
          <p:cNvPr id="3" name="Picture 2">
            <a:extLst>
              <a:ext uri="{FF2B5EF4-FFF2-40B4-BE49-F238E27FC236}">
                <a16:creationId xmlns:a16="http://schemas.microsoft.com/office/drawing/2014/main" id="{7B02656F-70A4-854F-8CE7-6B844EDECC80}"/>
              </a:ext>
            </a:extLst>
          </p:cNvPr>
          <p:cNvPicPr>
            <a:picLocks noChangeAspect="1"/>
          </p:cNvPicPr>
          <p:nvPr/>
        </p:nvPicPr>
        <p:blipFill>
          <a:blip r:embed="rId4"/>
          <a:stretch>
            <a:fillRect/>
          </a:stretch>
        </p:blipFill>
        <p:spPr>
          <a:xfrm>
            <a:off x="2473197" y="5350301"/>
            <a:ext cx="5856270" cy="1086094"/>
          </a:xfrm>
          <a:prstGeom prst="rect">
            <a:avLst/>
          </a:prstGeom>
          <a:ln>
            <a:solidFill>
              <a:srgbClr val="025073"/>
            </a:solidFill>
          </a:ln>
        </p:spPr>
      </p:pic>
      <p:pic>
        <p:nvPicPr>
          <p:cNvPr id="10" name="Picture 9">
            <a:extLst>
              <a:ext uri="{FF2B5EF4-FFF2-40B4-BE49-F238E27FC236}">
                <a16:creationId xmlns:a16="http://schemas.microsoft.com/office/drawing/2014/main" id="{CAAC2D6B-36D3-904B-9A87-8D279522C3FF}"/>
              </a:ext>
            </a:extLst>
          </p:cNvPr>
          <p:cNvPicPr>
            <a:picLocks noChangeAspect="1"/>
          </p:cNvPicPr>
          <p:nvPr/>
        </p:nvPicPr>
        <p:blipFill rotWithShape="1">
          <a:blip r:embed="rId5"/>
          <a:srcRect l="22416" t="17710" r="47517" b="36283"/>
          <a:stretch/>
        </p:blipFill>
        <p:spPr>
          <a:xfrm>
            <a:off x="710629" y="5133197"/>
            <a:ext cx="1532909" cy="1563704"/>
          </a:xfrm>
          <a:prstGeom prst="rect">
            <a:avLst/>
          </a:prstGeom>
        </p:spPr>
      </p:pic>
    </p:spTree>
    <p:extLst>
      <p:ext uri="{BB962C8B-B14F-4D97-AF65-F5344CB8AC3E}">
        <p14:creationId xmlns:p14="http://schemas.microsoft.com/office/powerpoint/2010/main" val="3953525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5E85-AF4D-9344-9BB1-8125BF08C107}"/>
              </a:ext>
            </a:extLst>
          </p:cNvPr>
          <p:cNvSpPr>
            <a:spLocks noGrp="1"/>
          </p:cNvSpPr>
          <p:nvPr>
            <p:ph type="title" idx="4294967295"/>
          </p:nvPr>
        </p:nvSpPr>
        <p:spPr>
          <a:xfrm>
            <a:off x="840699" y="687480"/>
            <a:ext cx="5605629" cy="994172"/>
          </a:xfrm>
        </p:spPr>
        <p:txBody>
          <a:bodyPr vert="horz" lIns="91440" tIns="45720" rIns="91440" bIns="45720" rtlCol="0" anchor="ctr">
            <a:normAutofit/>
          </a:bodyPr>
          <a:lstStyle/>
          <a:p>
            <a:r>
              <a:rPr lang="en-US" sz="3850" kern="1200">
                <a:solidFill>
                  <a:schemeClr val="tx1"/>
                </a:solidFill>
                <a:latin typeface="+mj-lt"/>
                <a:ea typeface="+mj-ea"/>
                <a:cs typeface="+mj-cs"/>
              </a:rPr>
              <a:t>The global challenge</a:t>
            </a:r>
          </a:p>
        </p:txBody>
      </p:sp>
      <p:sp>
        <p:nvSpPr>
          <p:cNvPr id="5" name="Rectangle 4">
            <a:extLst>
              <a:ext uri="{FF2B5EF4-FFF2-40B4-BE49-F238E27FC236}">
                <a16:creationId xmlns:a16="http://schemas.microsoft.com/office/drawing/2014/main" id="{0D64FD10-BBBC-4240-BB36-F5F320B3753F}"/>
              </a:ext>
            </a:extLst>
          </p:cNvPr>
          <p:cNvSpPr/>
          <p:nvPr/>
        </p:nvSpPr>
        <p:spPr>
          <a:xfrm>
            <a:off x="615462" y="1860195"/>
            <a:ext cx="5033221" cy="378822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dirty="0"/>
              <a:t>It is not possible to build a sustainable economy without measuring the change in environmental condition. </a:t>
            </a:r>
            <a:br>
              <a:rPr lang="en-US" dirty="0"/>
            </a:br>
            <a:endParaRPr lang="en-US" dirty="0"/>
          </a:p>
          <a:p>
            <a:pPr indent="-228600" defTabSz="914400">
              <a:lnSpc>
                <a:spcPct val="90000"/>
              </a:lnSpc>
              <a:spcAft>
                <a:spcPts val="600"/>
              </a:spcAft>
              <a:buFont typeface="Arial" panose="020B0604020202020204" pitchFamily="34" charset="0"/>
              <a:buChar char="•"/>
            </a:pPr>
            <a:r>
              <a:rPr lang="en-US" dirty="0"/>
              <a:t>Governments, investors and consumers need simple yet scientifically credible environmental metrics to make informed decisions.</a:t>
            </a:r>
            <a:br>
              <a:rPr lang="en-US" dirty="0"/>
            </a:br>
            <a:endParaRPr lang="en-US" dirty="0"/>
          </a:p>
          <a:p>
            <a:pPr indent="-228600" defTabSz="914400">
              <a:lnSpc>
                <a:spcPct val="90000"/>
              </a:lnSpc>
              <a:spcAft>
                <a:spcPts val="600"/>
              </a:spcAft>
              <a:buFont typeface="Arial" panose="020B0604020202020204" pitchFamily="34" charset="0"/>
              <a:buChar char="•"/>
            </a:pPr>
            <a:r>
              <a:rPr lang="en-US" dirty="0"/>
              <a:t>Solving this global challenge changes the way we manage the economy and unlock billions of dollars for environmentally sustainable Investments.</a:t>
            </a:r>
          </a:p>
        </p:txBody>
      </p:sp>
      <p:sp>
        <p:nvSpPr>
          <p:cNvPr id="39" name="Rectangle 3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Graphic 33" descr="Earth Globe Europe-Africa">
            <a:extLst>
              <a:ext uri="{FF2B5EF4-FFF2-40B4-BE49-F238E27FC236}">
                <a16:creationId xmlns:a16="http://schemas.microsoft.com/office/drawing/2014/main" id="{EA4CD875-24AE-4D07-874E-AD27876A014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4" name="Slide Number Placeholder 3">
            <a:extLst>
              <a:ext uri="{FF2B5EF4-FFF2-40B4-BE49-F238E27FC236}">
                <a16:creationId xmlns:a16="http://schemas.microsoft.com/office/drawing/2014/main" id="{C1B297A9-9868-FB4B-8182-CAF7F09B123A}"/>
              </a:ext>
            </a:extLst>
          </p:cNvPr>
          <p:cNvSpPr>
            <a:spLocks noGrp="1"/>
          </p:cNvSpPr>
          <p:nvPr>
            <p:ph type="sldNum" sz="quarter" idx="12"/>
          </p:nvPr>
        </p:nvSpPr>
        <p:spPr>
          <a:xfrm>
            <a:off x="7576075" y="6415760"/>
            <a:ext cx="759278" cy="273844"/>
          </a:xfrm>
        </p:spPr>
        <p:txBody>
          <a:bodyPr vert="horz" lIns="91440" tIns="45720" rIns="91440" bIns="45720" rtlCol="0" anchor="ctr">
            <a:normAutofit/>
          </a:bodyPr>
          <a:lstStyle/>
          <a:p>
            <a:pPr defTabSz="914400">
              <a:spcAft>
                <a:spcPts val="600"/>
              </a:spcAft>
            </a:pPr>
            <a:fld id="{20550A7E-0215-EA48-A579-C9E7E81A0714}" type="slidenum">
              <a:rPr lang="en-US" sz="920">
                <a:solidFill>
                  <a:srgbClr val="FFFFFF"/>
                </a:solidFill>
              </a:rPr>
              <a:pPr defTabSz="914400">
                <a:spcAft>
                  <a:spcPts val="600"/>
                </a:spcAft>
              </a:pPr>
              <a:t>6</a:t>
            </a:fld>
            <a:endParaRPr lang="en-US" sz="920">
              <a:solidFill>
                <a:srgbClr val="FFFFFF"/>
              </a:solidFill>
            </a:endParaRPr>
          </a:p>
        </p:txBody>
      </p:sp>
    </p:spTree>
    <p:extLst>
      <p:ext uri="{BB962C8B-B14F-4D97-AF65-F5344CB8AC3E}">
        <p14:creationId xmlns:p14="http://schemas.microsoft.com/office/powerpoint/2010/main" val="3412629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5E85-AF4D-9344-9BB1-8125BF08C107}"/>
              </a:ext>
            </a:extLst>
          </p:cNvPr>
          <p:cNvSpPr>
            <a:spLocks noGrp="1"/>
          </p:cNvSpPr>
          <p:nvPr>
            <p:ph type="title" idx="4294967295"/>
          </p:nvPr>
        </p:nvSpPr>
        <p:spPr>
          <a:xfrm>
            <a:off x="438587" y="697419"/>
            <a:ext cx="5605629" cy="994172"/>
          </a:xfrm>
        </p:spPr>
        <p:txBody>
          <a:bodyPr vert="horz" lIns="91440" tIns="45720" rIns="91440" bIns="45720" rtlCol="0" anchor="ctr">
            <a:normAutofit/>
          </a:bodyPr>
          <a:lstStyle/>
          <a:p>
            <a:pPr algn="ctr"/>
            <a:r>
              <a:rPr lang="en-US" sz="3850" kern="1200" dirty="0">
                <a:solidFill>
                  <a:schemeClr val="tx1"/>
                </a:solidFill>
                <a:latin typeface="+mj-lt"/>
                <a:ea typeface="+mj-ea"/>
                <a:cs typeface="+mj-cs"/>
              </a:rPr>
              <a:t>Our solution</a:t>
            </a:r>
          </a:p>
        </p:txBody>
      </p:sp>
      <p:sp>
        <p:nvSpPr>
          <p:cNvPr id="5" name="Rectangle 4">
            <a:extLst>
              <a:ext uri="{FF2B5EF4-FFF2-40B4-BE49-F238E27FC236}">
                <a16:creationId xmlns:a16="http://schemas.microsoft.com/office/drawing/2014/main" id="{0D64FD10-BBBC-4240-BB36-F5F320B3753F}"/>
              </a:ext>
            </a:extLst>
          </p:cNvPr>
          <p:cNvSpPr/>
          <p:nvPr/>
        </p:nvSpPr>
        <p:spPr>
          <a:xfrm>
            <a:off x="724792" y="1800561"/>
            <a:ext cx="5033221" cy="3788227"/>
          </a:xfrm>
          <a:prstGeom prst="rect">
            <a:avLst/>
          </a:prstGeom>
        </p:spPr>
        <p:txBody>
          <a:bodyPr vert="horz" lIns="91440" tIns="45720" rIns="91440" bIns="45720" rtlCol="0" anchor="ctr">
            <a:normAutofit/>
          </a:bodyPr>
          <a:lstStyle/>
          <a:p>
            <a:pPr marL="0" indent="0" algn="ctr">
              <a:buNone/>
            </a:pPr>
            <a:r>
              <a:rPr lang="en-AU" sz="1800" b="1" dirty="0">
                <a:solidFill>
                  <a:schemeClr val="tx2"/>
                </a:solidFill>
                <a:ea typeface="Calibri" panose="020F0502020204030204" pitchFamily="34" charset="0"/>
              </a:rPr>
              <a:t>Accounting for Nature</a:t>
            </a:r>
            <a:r>
              <a:rPr lang="en-AU" sz="1800" b="1" baseline="30000" dirty="0">
                <a:solidFill>
                  <a:schemeClr val="tx2"/>
                </a:solidFill>
                <a:ea typeface="Calibri" panose="020F0502020204030204" pitchFamily="34" charset="0"/>
              </a:rPr>
              <a:t>®</a:t>
            </a:r>
            <a:r>
              <a:rPr lang="en-AU" sz="1800" b="1" dirty="0">
                <a:solidFill>
                  <a:schemeClr val="tx2"/>
                </a:solidFill>
                <a:ea typeface="Calibri" panose="020F0502020204030204" pitchFamily="34" charset="0"/>
              </a:rPr>
              <a:t> is a global environmental accounting framework.</a:t>
            </a:r>
          </a:p>
          <a:p>
            <a:pPr marL="0" indent="0">
              <a:buNone/>
            </a:pPr>
            <a:endParaRPr lang="en-AU" sz="1800" b="1" dirty="0">
              <a:solidFill>
                <a:schemeClr val="tx2"/>
              </a:solidFill>
              <a:ea typeface="Calibri" panose="020F0502020204030204" pitchFamily="34" charset="0"/>
            </a:endParaRPr>
          </a:p>
          <a:p>
            <a:pPr marL="0" indent="0">
              <a:buNone/>
            </a:pPr>
            <a:r>
              <a:rPr lang="en-AU" sz="1800" dirty="0">
                <a:solidFill>
                  <a:schemeClr val="tx2"/>
                </a:solidFill>
                <a:ea typeface="Calibri" panose="020F0502020204030204" pitchFamily="34" charset="0"/>
              </a:rPr>
              <a:t>It’s designed to guide business, investors, governments and landholders in building scientifically credible environmental accounts.</a:t>
            </a:r>
          </a:p>
          <a:p>
            <a:pPr marL="0" indent="0">
              <a:buNone/>
            </a:pPr>
            <a:endParaRPr lang="en-AU" sz="1800" dirty="0">
              <a:solidFill>
                <a:schemeClr val="tx2"/>
              </a:solidFill>
              <a:ea typeface="Calibri" panose="020F0502020204030204" pitchFamily="34" charset="0"/>
            </a:endParaRPr>
          </a:p>
          <a:p>
            <a:pPr marL="0" indent="0">
              <a:buNone/>
            </a:pPr>
            <a:r>
              <a:rPr lang="en-AU" sz="1800" dirty="0">
                <a:solidFill>
                  <a:schemeClr val="tx2"/>
                </a:solidFill>
                <a:ea typeface="Calibri" panose="020F0502020204030204" pitchFamily="34" charset="0"/>
              </a:rPr>
              <a:t>This allows for informed decisions when managing and investing in environmental assets, and when selling sustainable products and services. </a:t>
            </a:r>
          </a:p>
        </p:txBody>
      </p:sp>
      <p:sp>
        <p:nvSpPr>
          <p:cNvPr id="39" name="Rectangle 3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Graphic 33" descr="Lights On with solid fill">
            <a:extLst>
              <a:ext uri="{FF2B5EF4-FFF2-40B4-BE49-F238E27FC236}">
                <a16:creationId xmlns:a16="http://schemas.microsoft.com/office/drawing/2014/main" id="{EA4CD875-24AE-4D07-874E-AD27876A01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24964" y="2865141"/>
            <a:ext cx="1143455" cy="1143455"/>
          </a:xfrm>
          <a:prstGeom prst="rect">
            <a:avLst/>
          </a:prstGeom>
        </p:spPr>
      </p:pic>
      <p:sp>
        <p:nvSpPr>
          <p:cNvPr id="4" name="Slide Number Placeholder 3">
            <a:extLst>
              <a:ext uri="{FF2B5EF4-FFF2-40B4-BE49-F238E27FC236}">
                <a16:creationId xmlns:a16="http://schemas.microsoft.com/office/drawing/2014/main" id="{C1B297A9-9868-FB4B-8182-CAF7F09B123A}"/>
              </a:ext>
            </a:extLst>
          </p:cNvPr>
          <p:cNvSpPr>
            <a:spLocks noGrp="1"/>
          </p:cNvSpPr>
          <p:nvPr>
            <p:ph type="sldNum" sz="quarter" idx="12"/>
          </p:nvPr>
        </p:nvSpPr>
        <p:spPr>
          <a:xfrm>
            <a:off x="7576075" y="6415760"/>
            <a:ext cx="759278" cy="273844"/>
          </a:xfrm>
        </p:spPr>
        <p:txBody>
          <a:bodyPr vert="horz" lIns="91440" tIns="45720" rIns="91440" bIns="45720" rtlCol="0" anchor="ctr">
            <a:normAutofit/>
          </a:bodyPr>
          <a:lstStyle/>
          <a:p>
            <a:pPr defTabSz="914400">
              <a:spcAft>
                <a:spcPts val="600"/>
              </a:spcAft>
            </a:pPr>
            <a:fld id="{20550A7E-0215-EA48-A579-C9E7E81A0714}" type="slidenum">
              <a:rPr lang="en-US" sz="920">
                <a:solidFill>
                  <a:srgbClr val="FFFFFF"/>
                </a:solidFill>
              </a:rPr>
              <a:pPr defTabSz="914400">
                <a:spcAft>
                  <a:spcPts val="600"/>
                </a:spcAft>
              </a:pPr>
              <a:t>7</a:t>
            </a:fld>
            <a:endParaRPr lang="en-US" sz="920">
              <a:solidFill>
                <a:srgbClr val="FFFFFF"/>
              </a:solidFill>
            </a:endParaRPr>
          </a:p>
        </p:txBody>
      </p:sp>
    </p:spTree>
    <p:extLst>
      <p:ext uri="{BB962C8B-B14F-4D97-AF65-F5344CB8AC3E}">
        <p14:creationId xmlns:p14="http://schemas.microsoft.com/office/powerpoint/2010/main" val="1570537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7BBB11A-1B63-9943-93DF-D321A11BBE5B}"/>
              </a:ext>
            </a:extLst>
          </p:cNvPr>
          <p:cNvGraphicFramePr>
            <a:graphicFrameLocks noGrp="1"/>
          </p:cNvGraphicFramePr>
          <p:nvPr>
            <p:extLst>
              <p:ext uri="{D42A27DB-BD31-4B8C-83A1-F6EECF244321}">
                <p14:modId xmlns:p14="http://schemas.microsoft.com/office/powerpoint/2010/main" val="2209228604"/>
              </p:ext>
            </p:extLst>
          </p:nvPr>
        </p:nvGraphicFramePr>
        <p:xfrm>
          <a:off x="4422719" y="1741819"/>
          <a:ext cx="3768697" cy="4364807"/>
        </p:xfrm>
        <a:graphic>
          <a:graphicData uri="http://schemas.openxmlformats.org/drawingml/2006/table">
            <a:tbl>
              <a:tblPr firstRow="1" firstCol="1" bandRow="1">
                <a:tableStyleId>{5C22544A-7EE6-4342-B048-85BDC9FD1C3A}</a:tableStyleId>
              </a:tblPr>
              <a:tblGrid>
                <a:gridCol w="2929972">
                  <a:extLst>
                    <a:ext uri="{9D8B030D-6E8A-4147-A177-3AD203B41FA5}">
                      <a16:colId xmlns:a16="http://schemas.microsoft.com/office/drawing/2014/main" val="143541595"/>
                    </a:ext>
                  </a:extLst>
                </a:gridCol>
                <a:gridCol w="838725">
                  <a:extLst>
                    <a:ext uri="{9D8B030D-6E8A-4147-A177-3AD203B41FA5}">
                      <a16:colId xmlns:a16="http://schemas.microsoft.com/office/drawing/2014/main" val="1689954631"/>
                    </a:ext>
                  </a:extLst>
                </a:gridCol>
              </a:tblGrid>
              <a:tr h="351808">
                <a:tc>
                  <a:txBody>
                    <a:bodyPr/>
                    <a:lstStyle/>
                    <a:p>
                      <a:pPr algn="just">
                        <a:lnSpc>
                          <a:spcPct val="120000"/>
                        </a:lnSpc>
                        <a:spcBef>
                          <a:spcPts val="200"/>
                        </a:spcBef>
                        <a:spcAft>
                          <a:spcPts val="200"/>
                        </a:spcAft>
                      </a:pPr>
                      <a:r>
                        <a:rPr lang="en-AU" sz="1400" dirty="0">
                          <a:effectLst/>
                          <a:latin typeface="+mj-lt"/>
                        </a:rPr>
                        <a:t>Framework, Standard, Goals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25073"/>
                    </a:solidFill>
                  </a:tcPr>
                </a:tc>
                <a:tc>
                  <a:txBody>
                    <a:bodyPr/>
                    <a:lstStyle/>
                    <a:p>
                      <a:pPr algn="ctr">
                        <a:lnSpc>
                          <a:spcPct val="120000"/>
                        </a:lnSpc>
                        <a:spcBef>
                          <a:spcPts val="200"/>
                        </a:spcBef>
                        <a:spcAft>
                          <a:spcPts val="200"/>
                        </a:spcAft>
                      </a:pPr>
                      <a:r>
                        <a:rPr lang="en-AU" sz="1400" dirty="0">
                          <a:effectLst/>
                          <a:latin typeface="+mj-lt"/>
                        </a:rPr>
                        <a:t>Does AfN align?</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25073"/>
                    </a:solidFill>
                  </a:tcPr>
                </a:tc>
                <a:extLst>
                  <a:ext uri="{0D108BD9-81ED-4DB2-BD59-A6C34878D82A}">
                    <a16:rowId xmlns:a16="http://schemas.microsoft.com/office/drawing/2014/main" val="229204392"/>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Sustainable Development Goals</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571535839"/>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Convention on Biological Diversity</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3394649411"/>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Global Goal for Nature</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272940690"/>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UN SEEA</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464288450"/>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BIOFIN</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435017247"/>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TNFD</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896848809"/>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Science Based Targets for Nature</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917171006"/>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Natural Capital Protocol</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a:effectLst/>
                          <a:latin typeface="+mj-lt"/>
                        </a:rPr>
                        <a:t>Yes</a:t>
                      </a:r>
                      <a:endParaRPr lang="en-AU" sz="140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3728174277"/>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ISSB</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887912220"/>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SASB</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2175785919"/>
                  </a:ext>
                </a:extLst>
              </a:tr>
              <a:tr h="351808">
                <a:tc>
                  <a:txBody>
                    <a:bodyPr/>
                    <a:lstStyle/>
                    <a:p>
                      <a:pPr algn="l">
                        <a:lnSpc>
                          <a:spcPct val="120000"/>
                        </a:lnSpc>
                        <a:spcBef>
                          <a:spcPts val="200"/>
                        </a:spcBef>
                        <a:spcAft>
                          <a:spcPts val="200"/>
                        </a:spcAft>
                      </a:pPr>
                      <a:r>
                        <a:rPr lang="en-AU" sz="1400" b="0" dirty="0">
                          <a:solidFill>
                            <a:schemeClr val="tx1"/>
                          </a:solidFill>
                          <a:effectLst/>
                          <a:latin typeface="+mj-lt"/>
                        </a:rPr>
                        <a:t>GRI</a:t>
                      </a:r>
                      <a:endParaRPr lang="en-AU" sz="1400" b="0" dirty="0">
                        <a:solidFill>
                          <a:schemeClr val="tx1"/>
                        </a:solidFill>
                        <a:effectLst/>
                        <a:latin typeface="+mj-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20000"/>
                        </a:lnSpc>
                        <a:spcBef>
                          <a:spcPts val="200"/>
                        </a:spcBef>
                        <a:spcAft>
                          <a:spcPts val="200"/>
                        </a:spcAft>
                      </a:pPr>
                      <a:r>
                        <a:rPr lang="en-AU" sz="1400" dirty="0">
                          <a:effectLst/>
                          <a:latin typeface="+mj-lt"/>
                        </a:rPr>
                        <a:t>Yes</a:t>
                      </a:r>
                      <a:endParaRPr lang="en-AU" sz="1400" dirty="0">
                        <a:effectLst/>
                        <a:latin typeface="+mj-lt"/>
                        <a:ea typeface="Calibri" panose="020F0502020204030204" pitchFamily="34" charset="0"/>
                        <a:cs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23248120"/>
                  </a:ext>
                </a:extLst>
              </a:tr>
            </a:tbl>
          </a:graphicData>
        </a:graphic>
      </p:graphicFrame>
      <p:pic>
        <p:nvPicPr>
          <p:cNvPr id="4" name="Picture 3" descr="A close up of a sign&#10;&#10;Description automatically generated">
            <a:extLst>
              <a:ext uri="{FF2B5EF4-FFF2-40B4-BE49-F238E27FC236}">
                <a16:creationId xmlns:a16="http://schemas.microsoft.com/office/drawing/2014/main" id="{633BB69E-FAE9-DC48-A52E-54CFE9BD0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pic>
        <p:nvPicPr>
          <p:cNvPr id="5" name="Picture 4">
            <a:extLst>
              <a:ext uri="{FF2B5EF4-FFF2-40B4-BE49-F238E27FC236}">
                <a16:creationId xmlns:a16="http://schemas.microsoft.com/office/drawing/2014/main" id="{4A503178-572F-4D46-9058-A3BC62D7939B}"/>
              </a:ext>
            </a:extLst>
          </p:cNvPr>
          <p:cNvPicPr>
            <a:picLocks noChangeAspect="1"/>
          </p:cNvPicPr>
          <p:nvPr/>
        </p:nvPicPr>
        <p:blipFill rotWithShape="1">
          <a:blip r:embed="rId3"/>
          <a:srcRect t="96315"/>
          <a:stretch/>
        </p:blipFill>
        <p:spPr>
          <a:xfrm>
            <a:off x="0" y="1"/>
            <a:ext cx="7378996" cy="956932"/>
          </a:xfrm>
          <a:prstGeom prst="rect">
            <a:avLst/>
          </a:prstGeom>
        </p:spPr>
      </p:pic>
      <p:sp>
        <p:nvSpPr>
          <p:cNvPr id="6" name="Title 1">
            <a:extLst>
              <a:ext uri="{FF2B5EF4-FFF2-40B4-BE49-F238E27FC236}">
                <a16:creationId xmlns:a16="http://schemas.microsoft.com/office/drawing/2014/main" id="{D82995B5-243B-6B4C-9701-504F67CCFE84}"/>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schemeClr val="bg1"/>
                </a:solidFill>
                <a:ea typeface="+mn-ea"/>
                <a:cs typeface="+mn-cs"/>
              </a:rPr>
              <a:t>Alignment of </a:t>
            </a:r>
            <a:r>
              <a:rPr lang="en-US" sz="2800" b="1" dirty="0" err="1">
                <a:solidFill>
                  <a:schemeClr val="bg1"/>
                </a:solidFill>
                <a:ea typeface="+mn-ea"/>
                <a:cs typeface="+mn-cs"/>
              </a:rPr>
              <a:t>AfN</a:t>
            </a:r>
            <a:r>
              <a:rPr lang="en-US" sz="2800" b="1" dirty="0">
                <a:solidFill>
                  <a:schemeClr val="bg1"/>
                </a:solidFill>
                <a:ea typeface="+mn-ea"/>
                <a:cs typeface="+mn-cs"/>
              </a:rPr>
              <a:t> and Global Frameworks</a:t>
            </a:r>
          </a:p>
        </p:txBody>
      </p:sp>
      <p:pic>
        <p:nvPicPr>
          <p:cNvPr id="8" name="Picture 7" descr="Graphical user interface, application&#10;&#10;Description automatically generated">
            <a:extLst>
              <a:ext uri="{FF2B5EF4-FFF2-40B4-BE49-F238E27FC236}">
                <a16:creationId xmlns:a16="http://schemas.microsoft.com/office/drawing/2014/main" id="{3840718B-A96C-5FFC-0C09-5B376EFB4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40" y="1365661"/>
            <a:ext cx="3395442" cy="47409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47312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CBCDBD-5005-F447-9FDE-949726EED746}"/>
              </a:ext>
            </a:extLst>
          </p:cNvPr>
          <p:cNvSpPr txBox="1"/>
          <p:nvPr/>
        </p:nvSpPr>
        <p:spPr>
          <a:xfrm>
            <a:off x="512466" y="1365661"/>
            <a:ext cx="7968342" cy="707886"/>
          </a:xfrm>
          <a:prstGeom prst="rect">
            <a:avLst/>
          </a:prstGeom>
          <a:solidFill>
            <a:srgbClr val="FFC000"/>
          </a:solidFill>
        </p:spPr>
        <p:txBody>
          <a:bodyPr wrap="square" rtlCol="0">
            <a:spAutoFit/>
          </a:bodyPr>
          <a:lstStyle/>
          <a:p>
            <a:pPr algn="just"/>
            <a:r>
              <a:rPr lang="en-US" sz="2000" dirty="0">
                <a:latin typeface="+mj-lt"/>
              </a:rPr>
              <a:t>The Econd® summarises complex scientific information into a single, easy to understand metric.</a:t>
            </a:r>
          </a:p>
        </p:txBody>
      </p:sp>
      <p:grpSp>
        <p:nvGrpSpPr>
          <p:cNvPr id="23" name="Group 22">
            <a:extLst>
              <a:ext uri="{FF2B5EF4-FFF2-40B4-BE49-F238E27FC236}">
                <a16:creationId xmlns:a16="http://schemas.microsoft.com/office/drawing/2014/main" id="{2766F861-AB9E-9D41-8CBB-8169855ACF53}"/>
              </a:ext>
            </a:extLst>
          </p:cNvPr>
          <p:cNvGrpSpPr/>
          <p:nvPr/>
        </p:nvGrpSpPr>
        <p:grpSpPr>
          <a:xfrm>
            <a:off x="177742" y="2304358"/>
            <a:ext cx="4200021" cy="3451571"/>
            <a:chOff x="162487" y="2195763"/>
            <a:chExt cx="3455950" cy="2879597"/>
          </a:xfrm>
        </p:grpSpPr>
        <p:pic>
          <p:nvPicPr>
            <p:cNvPr id="15" name="Graphic 14" descr="Exponential Graph">
              <a:extLst>
                <a:ext uri="{FF2B5EF4-FFF2-40B4-BE49-F238E27FC236}">
                  <a16:creationId xmlns:a16="http://schemas.microsoft.com/office/drawing/2014/main" id="{60F00E94-1DD9-334D-BB4F-F8C6C3533A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487" y="2195763"/>
              <a:ext cx="2572918" cy="2466474"/>
            </a:xfrm>
            <a:prstGeom prst="rect">
              <a:avLst/>
            </a:prstGeom>
          </p:spPr>
        </p:pic>
        <p:sp>
          <p:nvSpPr>
            <p:cNvPr id="16" name="TextBox 15">
              <a:extLst>
                <a:ext uri="{FF2B5EF4-FFF2-40B4-BE49-F238E27FC236}">
                  <a16:creationId xmlns:a16="http://schemas.microsoft.com/office/drawing/2014/main" id="{EA646E44-422E-2F45-B5E9-F7E750A6C43E}"/>
                </a:ext>
              </a:extLst>
            </p:cNvPr>
            <p:cNvSpPr txBox="1"/>
            <p:nvPr/>
          </p:nvSpPr>
          <p:spPr>
            <a:xfrm>
              <a:off x="628506" y="4279362"/>
              <a:ext cx="2707315" cy="795998"/>
            </a:xfrm>
            <a:prstGeom prst="rect">
              <a:avLst/>
            </a:prstGeom>
            <a:noFill/>
          </p:spPr>
          <p:txBody>
            <a:bodyPr wrap="square">
              <a:spAutoFit/>
            </a:bodyPr>
            <a:lstStyle/>
            <a:p>
              <a:pPr algn="just"/>
              <a:endParaRPr lang="en-AU" sz="1400" dirty="0">
                <a:solidFill>
                  <a:srgbClr val="025073"/>
                </a:solidFill>
                <a:latin typeface="+mj-lt"/>
                <a:ea typeface="Calibri" panose="020F0502020204030204" pitchFamily="34" charset="0"/>
              </a:endParaRPr>
            </a:p>
            <a:p>
              <a:pPr algn="just"/>
              <a:r>
                <a:rPr lang="en-AU" sz="1400" b="1" dirty="0">
                  <a:solidFill>
                    <a:srgbClr val="025073"/>
                  </a:solidFill>
                  <a:latin typeface="+mj-lt"/>
                  <a:ea typeface="Calibri" panose="020F0502020204030204" pitchFamily="34" charset="0"/>
                </a:rPr>
                <a:t>The Econd® index shows a </a:t>
              </a:r>
              <a:r>
                <a:rPr lang="en-AU" sz="1400" b="1" u="sng" dirty="0">
                  <a:solidFill>
                    <a:srgbClr val="025073"/>
                  </a:solidFill>
                  <a:latin typeface="+mj-lt"/>
                  <a:ea typeface="Calibri" panose="020F0502020204030204" pitchFamily="34" charset="0"/>
                </a:rPr>
                <a:t>clear trend </a:t>
              </a:r>
              <a:r>
                <a:rPr lang="en-AU" sz="1400" b="1" dirty="0">
                  <a:solidFill>
                    <a:srgbClr val="025073"/>
                  </a:solidFill>
                  <a:latin typeface="+mj-lt"/>
                  <a:ea typeface="Calibri" panose="020F0502020204030204" pitchFamily="34" charset="0"/>
                </a:rPr>
                <a:t>in the condition of </a:t>
              </a:r>
              <a:r>
                <a:rPr lang="en-AU" sz="1400" b="1" u="sng" dirty="0">
                  <a:solidFill>
                    <a:srgbClr val="025073"/>
                  </a:solidFill>
                  <a:latin typeface="+mj-lt"/>
                  <a:ea typeface="Calibri" panose="020F0502020204030204" pitchFamily="34" charset="0"/>
                </a:rPr>
                <a:t>any environmental asset </a:t>
              </a:r>
              <a:r>
                <a:rPr lang="en-AU" sz="1400" b="1" dirty="0">
                  <a:solidFill>
                    <a:srgbClr val="025073"/>
                  </a:solidFill>
                  <a:latin typeface="+mj-lt"/>
                  <a:ea typeface="Calibri" panose="020F0502020204030204" pitchFamily="34" charset="0"/>
                </a:rPr>
                <a:t>over time, compared to its reference state. </a:t>
              </a:r>
            </a:p>
          </p:txBody>
        </p:sp>
        <p:pic>
          <p:nvPicPr>
            <p:cNvPr id="17" name="Graphic 16" descr="Deciduous tree">
              <a:extLst>
                <a:ext uri="{FF2B5EF4-FFF2-40B4-BE49-F238E27FC236}">
                  <a16:creationId xmlns:a16="http://schemas.microsoft.com/office/drawing/2014/main" id="{FC1AA17A-9917-C147-88B7-D326B482EC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9943" y="2714290"/>
              <a:ext cx="693462" cy="693462"/>
            </a:xfrm>
            <a:prstGeom prst="rect">
              <a:avLst/>
            </a:prstGeom>
          </p:spPr>
        </p:pic>
        <p:sp>
          <p:nvSpPr>
            <p:cNvPr id="18" name="TextBox 17">
              <a:extLst>
                <a:ext uri="{FF2B5EF4-FFF2-40B4-BE49-F238E27FC236}">
                  <a16:creationId xmlns:a16="http://schemas.microsoft.com/office/drawing/2014/main" id="{5BFCF4BB-46D1-C54F-A732-FD2C28B46B99}"/>
                </a:ext>
              </a:extLst>
            </p:cNvPr>
            <p:cNvSpPr txBox="1"/>
            <p:nvPr/>
          </p:nvSpPr>
          <p:spPr>
            <a:xfrm rot="16200000">
              <a:off x="-46673" y="3076152"/>
              <a:ext cx="914235" cy="303902"/>
            </a:xfrm>
            <a:prstGeom prst="rect">
              <a:avLst/>
            </a:prstGeom>
            <a:noFill/>
          </p:spPr>
          <p:txBody>
            <a:bodyPr wrap="square">
              <a:spAutoFit/>
            </a:bodyPr>
            <a:lstStyle/>
            <a:p>
              <a:r>
                <a:rPr lang="en-AU" b="1" dirty="0">
                  <a:solidFill>
                    <a:srgbClr val="025073"/>
                  </a:solidFill>
                  <a:latin typeface="+mj-lt"/>
                  <a:ea typeface="Calibri" panose="020F0502020204030204" pitchFamily="34" charset="0"/>
                </a:rPr>
                <a:t>Econd</a:t>
              </a:r>
              <a:r>
                <a:rPr lang="en-AU" b="1" baseline="30000" dirty="0">
                  <a:solidFill>
                    <a:srgbClr val="025073"/>
                  </a:solidFill>
                  <a:latin typeface="+mj-lt"/>
                  <a:ea typeface="Calibri" panose="020F0502020204030204" pitchFamily="34" charset="0"/>
                </a:rPr>
                <a:t>®</a:t>
              </a:r>
              <a:endParaRPr lang="en-AU" dirty="0">
                <a:latin typeface="+mj-lt"/>
              </a:endParaRPr>
            </a:p>
          </p:txBody>
        </p:sp>
        <p:sp>
          <p:nvSpPr>
            <p:cNvPr id="19" name="TextBox 18">
              <a:extLst>
                <a:ext uri="{FF2B5EF4-FFF2-40B4-BE49-F238E27FC236}">
                  <a16:creationId xmlns:a16="http://schemas.microsoft.com/office/drawing/2014/main" id="{413CD493-A7E9-C14B-90A2-4B53AD09336F}"/>
                </a:ext>
              </a:extLst>
            </p:cNvPr>
            <p:cNvSpPr txBox="1"/>
            <p:nvPr/>
          </p:nvSpPr>
          <p:spPr>
            <a:xfrm rot="16200000">
              <a:off x="-285790" y="3189115"/>
              <a:ext cx="1815883" cy="253252"/>
            </a:xfrm>
            <a:prstGeom prst="rect">
              <a:avLst/>
            </a:prstGeom>
            <a:noFill/>
          </p:spPr>
          <p:txBody>
            <a:bodyPr wrap="square">
              <a:spAutoFit/>
            </a:bodyPr>
            <a:lstStyle/>
            <a:p>
              <a:r>
                <a:rPr lang="en-AU" sz="1400" b="1" dirty="0">
                  <a:solidFill>
                    <a:schemeClr val="bg1"/>
                  </a:solidFill>
                  <a:latin typeface="+mj-lt"/>
                  <a:ea typeface="Calibri" panose="020F0502020204030204" pitchFamily="34" charset="0"/>
                </a:rPr>
                <a:t>0                                    100</a:t>
              </a:r>
              <a:endParaRPr lang="en-AU" sz="1400" dirty="0">
                <a:solidFill>
                  <a:schemeClr val="bg1"/>
                </a:solidFill>
                <a:latin typeface="+mj-lt"/>
              </a:endParaRPr>
            </a:p>
          </p:txBody>
        </p:sp>
        <p:cxnSp>
          <p:nvCxnSpPr>
            <p:cNvPr id="20" name="Straight Connector 19">
              <a:extLst>
                <a:ext uri="{FF2B5EF4-FFF2-40B4-BE49-F238E27FC236}">
                  <a16:creationId xmlns:a16="http://schemas.microsoft.com/office/drawing/2014/main" id="{DC9C3E3E-1408-134E-8729-494CBAC7BCF2}"/>
                </a:ext>
              </a:extLst>
            </p:cNvPr>
            <p:cNvCxnSpPr>
              <a:cxnSpLocks/>
            </p:cNvCxnSpPr>
            <p:nvPr/>
          </p:nvCxnSpPr>
          <p:spPr>
            <a:xfrm>
              <a:off x="698782" y="2570193"/>
              <a:ext cx="1583906" cy="0"/>
            </a:xfrm>
            <a:prstGeom prst="line">
              <a:avLst/>
            </a:prstGeom>
            <a:solidFill>
              <a:srgbClr val="FFC000"/>
            </a:solidFill>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D242317-4AFF-B34E-9353-32F01D697FD4}"/>
                </a:ext>
              </a:extLst>
            </p:cNvPr>
            <p:cNvSpPr txBox="1"/>
            <p:nvPr/>
          </p:nvSpPr>
          <p:spPr>
            <a:xfrm>
              <a:off x="2437571" y="2423232"/>
              <a:ext cx="1180866" cy="256774"/>
            </a:xfrm>
            <a:prstGeom prst="rect">
              <a:avLst/>
            </a:prstGeom>
            <a:solidFill>
              <a:srgbClr val="FFC000"/>
            </a:solidFill>
            <a:ln>
              <a:solidFill>
                <a:srgbClr val="FFC000"/>
              </a:solidFill>
            </a:ln>
          </p:spPr>
          <p:txBody>
            <a:bodyPr wrap="square">
              <a:spAutoFit/>
            </a:bodyPr>
            <a:lstStyle/>
            <a:p>
              <a:pPr algn="ctr"/>
              <a:r>
                <a:rPr lang="en-AU" sz="1400" dirty="0">
                  <a:latin typeface="+mj-lt"/>
                </a:rPr>
                <a:t>Reference State</a:t>
              </a:r>
            </a:p>
          </p:txBody>
        </p:sp>
      </p:grpSp>
      <p:sp>
        <p:nvSpPr>
          <p:cNvPr id="22" name="TextBox 21">
            <a:extLst>
              <a:ext uri="{FF2B5EF4-FFF2-40B4-BE49-F238E27FC236}">
                <a16:creationId xmlns:a16="http://schemas.microsoft.com/office/drawing/2014/main" id="{2F687359-D4FD-904F-ACEB-8BC8A282DD0A}"/>
              </a:ext>
            </a:extLst>
          </p:cNvPr>
          <p:cNvSpPr txBox="1"/>
          <p:nvPr/>
        </p:nvSpPr>
        <p:spPr>
          <a:xfrm>
            <a:off x="4753640" y="2653119"/>
            <a:ext cx="4083342" cy="2308324"/>
          </a:xfrm>
          <a:prstGeom prst="rect">
            <a:avLst/>
          </a:prstGeom>
          <a:solidFill>
            <a:srgbClr val="025073"/>
          </a:solidFill>
        </p:spPr>
        <p:txBody>
          <a:bodyPr wrap="square" rtlCol="0">
            <a:spAutoFit/>
          </a:bodyPr>
          <a:lstStyle/>
          <a:p>
            <a:r>
              <a:rPr lang="en-US" dirty="0">
                <a:solidFill>
                  <a:schemeClr val="bg1"/>
                </a:solidFill>
                <a:latin typeface="+mj-lt"/>
              </a:rPr>
              <a:t>The Econd</a:t>
            </a:r>
            <a:r>
              <a:rPr lang="en-AU" b="1" baseline="30000" dirty="0">
                <a:solidFill>
                  <a:schemeClr val="bg1"/>
                </a:solidFill>
                <a:latin typeface="+mj-lt"/>
                <a:ea typeface="Calibri" panose="020F0502020204030204" pitchFamily="34" charset="0"/>
              </a:rPr>
              <a:t> ®</a:t>
            </a:r>
            <a:r>
              <a:rPr lang="en-US" dirty="0">
                <a:solidFill>
                  <a:schemeClr val="bg1"/>
                </a:solidFill>
                <a:latin typeface="+mj-lt"/>
              </a:rPr>
              <a:t>  (</a:t>
            </a:r>
            <a:r>
              <a:rPr lang="en-US" u="sng" dirty="0">
                <a:solidFill>
                  <a:srgbClr val="FFC000"/>
                </a:solidFill>
                <a:latin typeface="+mj-lt"/>
              </a:rPr>
              <a:t>E</a:t>
            </a:r>
            <a:r>
              <a:rPr lang="en-US" dirty="0">
                <a:solidFill>
                  <a:schemeClr val="bg1"/>
                </a:solidFill>
                <a:latin typeface="+mj-lt"/>
              </a:rPr>
              <a:t>nvironmental </a:t>
            </a:r>
            <a:r>
              <a:rPr lang="en-US" u="sng" dirty="0">
                <a:solidFill>
                  <a:srgbClr val="FFC000"/>
                </a:solidFill>
                <a:latin typeface="+mj-lt"/>
              </a:rPr>
              <a:t>Cond</a:t>
            </a:r>
            <a:r>
              <a:rPr lang="en-US" dirty="0">
                <a:solidFill>
                  <a:schemeClr val="bg1"/>
                </a:solidFill>
                <a:latin typeface="+mj-lt"/>
              </a:rPr>
              <a:t>ition Index) is a common unit of measurement that allows us to:  </a:t>
            </a:r>
          </a:p>
          <a:p>
            <a:endParaRPr lang="en-US" dirty="0">
              <a:solidFill>
                <a:schemeClr val="bg1"/>
              </a:solidFill>
              <a:latin typeface="+mj-lt"/>
            </a:endParaRPr>
          </a:p>
          <a:p>
            <a:pPr marL="342900" indent="-209550">
              <a:buFont typeface="+mj-lt"/>
              <a:buAutoNum type="arabicPeriod"/>
            </a:pPr>
            <a:r>
              <a:rPr lang="en-US" dirty="0">
                <a:solidFill>
                  <a:srgbClr val="FFC000"/>
                </a:solidFill>
                <a:latin typeface="+mj-lt"/>
              </a:rPr>
              <a:t>Compare</a:t>
            </a:r>
            <a:r>
              <a:rPr lang="en-US" dirty="0">
                <a:solidFill>
                  <a:schemeClr val="bg1"/>
                </a:solidFill>
                <a:latin typeface="+mj-lt"/>
              </a:rPr>
              <a:t> the relative condition of any environmental assets</a:t>
            </a:r>
          </a:p>
          <a:p>
            <a:pPr marL="342900" indent="-209550">
              <a:buFont typeface="+mj-lt"/>
              <a:buAutoNum type="arabicPeriod"/>
            </a:pPr>
            <a:r>
              <a:rPr lang="en-US" dirty="0">
                <a:solidFill>
                  <a:srgbClr val="FFC000"/>
                </a:solidFill>
                <a:latin typeface="+mj-lt"/>
              </a:rPr>
              <a:t>Aggregate</a:t>
            </a:r>
            <a:r>
              <a:rPr lang="en-US" dirty="0">
                <a:solidFill>
                  <a:schemeClr val="bg1"/>
                </a:solidFill>
                <a:latin typeface="+mj-lt"/>
              </a:rPr>
              <a:t> different types and scales of information </a:t>
            </a:r>
          </a:p>
        </p:txBody>
      </p:sp>
      <p:pic>
        <p:nvPicPr>
          <p:cNvPr id="24" name="Picture 23" descr="A close up of a sign&#10;&#10;Description automatically generated">
            <a:extLst>
              <a:ext uri="{FF2B5EF4-FFF2-40B4-BE49-F238E27FC236}">
                <a16:creationId xmlns:a16="http://schemas.microsoft.com/office/drawing/2014/main" id="{290923B5-CEA9-4942-A4E3-51DA8BFD21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5231" y="-44245"/>
            <a:ext cx="1892370" cy="1220470"/>
          </a:xfrm>
          <a:prstGeom prst="rect">
            <a:avLst/>
          </a:prstGeom>
        </p:spPr>
      </p:pic>
      <p:pic>
        <p:nvPicPr>
          <p:cNvPr id="25" name="Picture 24">
            <a:extLst>
              <a:ext uri="{FF2B5EF4-FFF2-40B4-BE49-F238E27FC236}">
                <a16:creationId xmlns:a16="http://schemas.microsoft.com/office/drawing/2014/main" id="{92DBB225-F2B9-9740-967F-C4D64AAEB0E3}"/>
              </a:ext>
            </a:extLst>
          </p:cNvPr>
          <p:cNvPicPr>
            <a:picLocks noChangeAspect="1"/>
          </p:cNvPicPr>
          <p:nvPr/>
        </p:nvPicPr>
        <p:blipFill rotWithShape="1">
          <a:blip r:embed="rId7"/>
          <a:srcRect t="96315"/>
          <a:stretch/>
        </p:blipFill>
        <p:spPr>
          <a:xfrm>
            <a:off x="0" y="1"/>
            <a:ext cx="7378996" cy="956932"/>
          </a:xfrm>
          <a:prstGeom prst="rect">
            <a:avLst/>
          </a:prstGeom>
        </p:spPr>
      </p:pic>
      <p:sp>
        <p:nvSpPr>
          <p:cNvPr id="26" name="Title 1">
            <a:extLst>
              <a:ext uri="{FF2B5EF4-FFF2-40B4-BE49-F238E27FC236}">
                <a16:creationId xmlns:a16="http://schemas.microsoft.com/office/drawing/2014/main" id="{71A47106-E5B8-A64E-9371-F690A911D503}"/>
              </a:ext>
            </a:extLst>
          </p:cNvPr>
          <p:cNvSpPr txBox="1">
            <a:spLocks/>
          </p:cNvSpPr>
          <p:nvPr/>
        </p:nvSpPr>
        <p:spPr>
          <a:xfrm>
            <a:off x="162487" y="89208"/>
            <a:ext cx="8813185" cy="1143000"/>
          </a:xfrm>
          <a:prstGeom prst="rect">
            <a:avLst/>
          </a:prstGeom>
        </p:spPr>
        <p:txBody>
          <a:bodyPr vert="horz" lIns="238658" tIns="119329" rIns="238658" bIns="119329" rtlCol="0" anchor="ctr">
            <a:noAutofit/>
          </a:bodyPr>
          <a:lstStyle>
            <a:lvl1pPr algn="l" defTabSz="914301"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800" b="1" dirty="0">
                <a:solidFill>
                  <a:schemeClr val="bg1"/>
                </a:solidFill>
                <a:ea typeface="+mn-ea"/>
                <a:cs typeface="+mn-cs"/>
              </a:rPr>
              <a:t>What is the </a:t>
            </a:r>
            <a:r>
              <a:rPr lang="en-US" sz="2800" b="1" dirty="0" err="1">
                <a:solidFill>
                  <a:schemeClr val="bg1"/>
                </a:solidFill>
                <a:ea typeface="+mn-ea"/>
                <a:cs typeface="+mn-cs"/>
              </a:rPr>
              <a:t>Econd</a:t>
            </a:r>
            <a:r>
              <a:rPr lang="en-US" sz="2800" b="1" dirty="0">
                <a:solidFill>
                  <a:schemeClr val="bg1"/>
                </a:solidFill>
                <a:ea typeface="+mn-ea"/>
                <a:cs typeface="+mn-cs"/>
              </a:rPr>
              <a:t>®? </a:t>
            </a:r>
          </a:p>
        </p:txBody>
      </p:sp>
    </p:spTree>
    <p:extLst>
      <p:ext uri="{BB962C8B-B14F-4D97-AF65-F5344CB8AC3E}">
        <p14:creationId xmlns:p14="http://schemas.microsoft.com/office/powerpoint/2010/main" val="1241497362"/>
      </p:ext>
    </p:extLst>
  </p:cSld>
  <p:clrMapOvr>
    <a:masterClrMapping/>
  </p:clrMapOvr>
</p:sld>
</file>

<file path=ppt/theme/theme1.xml><?xml version="1.0" encoding="utf-8"?>
<a:theme xmlns:a="http://schemas.openxmlformats.org/drawingml/2006/main" name="Office Theme">
  <a:themeElements>
    <a:clrScheme name="AfN">
      <a:dk1>
        <a:srgbClr val="024F72"/>
      </a:dk1>
      <a:lt1>
        <a:srgbClr val="FFFFFF"/>
      </a:lt1>
      <a:dk2>
        <a:srgbClr val="3F413F"/>
      </a:dk2>
      <a:lt2>
        <a:srgbClr val="E7E6E6"/>
      </a:lt2>
      <a:accent1>
        <a:srgbClr val="184662"/>
      </a:accent1>
      <a:accent2>
        <a:srgbClr val="F2A947"/>
      </a:accent2>
      <a:accent3>
        <a:srgbClr val="6C819A"/>
      </a:accent3>
      <a:accent4>
        <a:srgbClr val="F7C887"/>
      </a:accent4>
      <a:accent5>
        <a:srgbClr val="8F9AA8"/>
      </a:accent5>
      <a:accent6>
        <a:srgbClr val="DEE0ED"/>
      </a:accent6>
      <a:hlink>
        <a:srgbClr val="184662"/>
      </a:hlink>
      <a:folHlink>
        <a:srgbClr val="F2A9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1020 Introduction to AfN" id="{3AED0FCE-B870-F14F-B3C1-9F5FF2A941BC}" vid="{28E70F60-6F77-9544-91FC-4122BC9FD4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186</TotalTime>
  <Words>2521</Words>
  <Application>Microsoft Macintosh PowerPoint</Application>
  <PresentationFormat>On-screen Show (4:3)</PresentationFormat>
  <Paragraphs>333</Paragraphs>
  <Slides>38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Avenir LT Std</vt:lpstr>
      <vt:lpstr>Avenir LT Std 35 Light</vt:lpstr>
      <vt:lpstr>Calibri</vt:lpstr>
      <vt:lpstr>Calibri Light</vt:lpstr>
      <vt:lpstr>Raleway</vt:lpstr>
      <vt:lpstr>Wingdings</vt:lpstr>
      <vt:lpstr>Office Theme</vt:lpstr>
      <vt:lpstr>PowerPoint Presentation</vt:lpstr>
      <vt:lpstr>Who are we</vt:lpstr>
      <vt:lpstr>Objectives of this session</vt:lpstr>
      <vt:lpstr>PowerPoint Presentation</vt:lpstr>
      <vt:lpstr>PowerPoint Presentation</vt:lpstr>
      <vt:lpstr>The global challenge</vt:lpstr>
      <vt:lpstr>Our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Statement</vt:lpstr>
      <vt:lpstr>Supporting ESG reporting</vt:lpstr>
      <vt:lpstr>PowerPoint Presentation</vt:lpstr>
      <vt:lpstr>PowerPoint Presentation</vt:lpstr>
      <vt:lpstr>Accredited Methods</vt:lpstr>
      <vt:lpstr>Selecting a Method – what to look for</vt:lpstr>
      <vt:lpstr>PowerPoint Presentation</vt:lpstr>
      <vt:lpstr>PowerPoint Presentation</vt:lpstr>
      <vt:lpstr>The Econd® and Pcond</vt:lpstr>
      <vt:lpstr>Using Historic Data</vt:lpstr>
      <vt:lpstr>Condition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Hansson</dc:creator>
  <cp:lastModifiedBy>Amanda Hansson</cp:lastModifiedBy>
  <cp:revision>16</cp:revision>
  <dcterms:created xsi:type="dcterms:W3CDTF">2022-11-22T03:28:44Z</dcterms:created>
  <dcterms:modified xsi:type="dcterms:W3CDTF">2023-03-07T01:04:50Z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382bf1-026c-423b-a2f3-9729d1fde3ca_Enabled">
    <vt:lpwstr>true</vt:lpwstr>
  </property>
  <property fmtid="{D5CDD505-2E9C-101B-9397-08002B2CF9AE}" pid="3" name="MSIP_Label_37382bf1-026c-423b-a2f3-9729d1fde3ca_SetDate">
    <vt:lpwstr>2021-12-15T23:57:03Z</vt:lpwstr>
  </property>
  <property fmtid="{D5CDD505-2E9C-101B-9397-08002B2CF9AE}" pid="4" name="MSIP_Label_37382bf1-026c-423b-a2f3-9729d1fde3ca_Method">
    <vt:lpwstr>Privileged</vt:lpwstr>
  </property>
  <property fmtid="{D5CDD505-2E9C-101B-9397-08002B2CF9AE}" pid="5" name="MSIP_Label_37382bf1-026c-423b-a2f3-9729d1fde3ca_Name">
    <vt:lpwstr>OFFICIAL - PUBLIC</vt:lpwstr>
  </property>
  <property fmtid="{D5CDD505-2E9C-101B-9397-08002B2CF9AE}" pid="6" name="MSIP_Label_37382bf1-026c-423b-a2f3-9729d1fde3ca_SiteId">
    <vt:lpwstr>b6e377cf-9db3-46cb-91a2-fad9605bb15c</vt:lpwstr>
  </property>
  <property fmtid="{D5CDD505-2E9C-101B-9397-08002B2CF9AE}" pid="7" name="MSIP_Label_37382bf1-026c-423b-a2f3-9729d1fde3ca_ActionId">
    <vt:lpwstr>23978352-9d5e-4c38-abee-f581e4f2dc6d</vt:lpwstr>
  </property>
  <property fmtid="{D5CDD505-2E9C-101B-9397-08002B2CF9AE}" pid="8" name="MSIP_Label_37382bf1-026c-423b-a2f3-9729d1fde3ca_ContentBits">
    <vt:lpwstr>0</vt:lpwstr>
  </property>
</Properties>
</file>